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9" r:id="rId4"/>
    <p:sldMasterId id="2147483681" r:id="rId5"/>
    <p:sldMasterId id="2147483696" r:id="rId6"/>
  </p:sldMasterIdLst>
  <p:notesMasterIdLst>
    <p:notesMasterId r:id="rId77"/>
  </p:notesMasterIdLst>
  <p:handoutMasterIdLst>
    <p:handoutMasterId r:id="rId78"/>
  </p:handoutMasterIdLst>
  <p:sldIdLst>
    <p:sldId id="2881" r:id="rId7"/>
    <p:sldId id="565" r:id="rId8"/>
    <p:sldId id="561" r:id="rId9"/>
    <p:sldId id="2886" r:id="rId10"/>
    <p:sldId id="581" r:id="rId11"/>
    <p:sldId id="546" r:id="rId12"/>
    <p:sldId id="547" r:id="rId13"/>
    <p:sldId id="2882" r:id="rId14"/>
    <p:sldId id="2893" r:id="rId15"/>
    <p:sldId id="2894" r:id="rId16"/>
    <p:sldId id="2887" r:id="rId17"/>
    <p:sldId id="2889" r:id="rId18"/>
    <p:sldId id="2890" r:id="rId19"/>
    <p:sldId id="2891" r:id="rId20"/>
    <p:sldId id="2892" r:id="rId21"/>
    <p:sldId id="2896" r:id="rId22"/>
    <p:sldId id="2895" r:id="rId23"/>
    <p:sldId id="2897" r:id="rId24"/>
    <p:sldId id="2898" r:id="rId25"/>
    <p:sldId id="2899" r:id="rId26"/>
    <p:sldId id="2900" r:id="rId27"/>
    <p:sldId id="2901" r:id="rId28"/>
    <p:sldId id="2902" r:id="rId29"/>
    <p:sldId id="2903" r:id="rId30"/>
    <p:sldId id="2904" r:id="rId31"/>
    <p:sldId id="2905" r:id="rId32"/>
    <p:sldId id="2906" r:id="rId33"/>
    <p:sldId id="2907" r:id="rId34"/>
    <p:sldId id="2946" r:id="rId35"/>
    <p:sldId id="2908" r:id="rId36"/>
    <p:sldId id="2909" r:id="rId37"/>
    <p:sldId id="2910" r:id="rId38"/>
    <p:sldId id="2911" r:id="rId39"/>
    <p:sldId id="2912" r:id="rId40"/>
    <p:sldId id="2913" r:id="rId41"/>
    <p:sldId id="2914" r:id="rId42"/>
    <p:sldId id="2915" r:id="rId43"/>
    <p:sldId id="2916" r:id="rId44"/>
    <p:sldId id="2917" r:id="rId45"/>
    <p:sldId id="2918" r:id="rId46"/>
    <p:sldId id="2919" r:id="rId47"/>
    <p:sldId id="2947" r:id="rId48"/>
    <p:sldId id="2920" r:id="rId49"/>
    <p:sldId id="2921" r:id="rId50"/>
    <p:sldId id="2922" r:id="rId51"/>
    <p:sldId id="2923" r:id="rId52"/>
    <p:sldId id="2924" r:id="rId53"/>
    <p:sldId id="2925" r:id="rId54"/>
    <p:sldId id="2926" r:id="rId55"/>
    <p:sldId id="2927" r:id="rId56"/>
    <p:sldId id="2928" r:id="rId57"/>
    <p:sldId id="2929" r:id="rId58"/>
    <p:sldId id="2930" r:id="rId59"/>
    <p:sldId id="2931" r:id="rId60"/>
    <p:sldId id="2932" r:id="rId61"/>
    <p:sldId id="2883" r:id="rId62"/>
    <p:sldId id="2945" r:id="rId63"/>
    <p:sldId id="2933" r:id="rId64"/>
    <p:sldId id="2934" r:id="rId65"/>
    <p:sldId id="2935" r:id="rId66"/>
    <p:sldId id="2936" r:id="rId67"/>
    <p:sldId id="2937" r:id="rId68"/>
    <p:sldId id="2938" r:id="rId69"/>
    <p:sldId id="2939" r:id="rId70"/>
    <p:sldId id="2940" r:id="rId71"/>
    <p:sldId id="2941" r:id="rId72"/>
    <p:sldId id="2942" r:id="rId73"/>
    <p:sldId id="2943" r:id="rId74"/>
    <p:sldId id="2944" r:id="rId75"/>
    <p:sldId id="560" r:id="rId76"/>
  </p:sldIdLst>
  <p:sldSz cx="12192000" cy="6858000"/>
  <p:notesSz cx="7104063" cy="102346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wak Dariusz" initials="ND" lastIdx="1" clrIdx="0">
    <p:extLst>
      <p:ext uri="{19B8F6BF-5375-455C-9EA6-DF929625EA0E}">
        <p15:presenceInfo xmlns:p15="http://schemas.microsoft.com/office/powerpoint/2012/main" userId="S::Dariusz.Nowak@echo.com.pl::9e578734-b158-4481-befb-868697234f29" providerId="AD"/>
      </p:ext>
    </p:extLst>
  </p:cmAuthor>
  <p:cmAuthor id="2" name="Mazur Marta" initials="MM" lastIdx="24" clrIdx="1">
    <p:extLst>
      <p:ext uri="{19B8F6BF-5375-455C-9EA6-DF929625EA0E}">
        <p15:presenceInfo xmlns:p15="http://schemas.microsoft.com/office/powerpoint/2012/main" userId="S::Marta.Mazur@echo.com.pl::696ba51c-661a-4d9b-81e3-1ca13ad2aa4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2F0D"/>
    <a:srgbClr val="1C9C59"/>
    <a:srgbClr val="535459"/>
    <a:srgbClr val="6DCFF6"/>
    <a:srgbClr val="A6A7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CADD99-1A6C-7BB4-624F-4F173CDACE02}" v="8" dt="2025-06-16T07:57:37.804"/>
    <p1510:client id="{7E194182-453F-A9E1-AD3A-86DFF13B92E7}" v="12" dt="2025-06-16T07:58:00.3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84892" autoAdjust="0"/>
  </p:normalViewPr>
  <p:slideViewPr>
    <p:cSldViewPr snapToGrid="0">
      <p:cViewPr varScale="1">
        <p:scale>
          <a:sx n="90" d="100"/>
          <a:sy n="90" d="100"/>
        </p:scale>
        <p:origin x="1272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-3870" y="-96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microsoft.com/office/2016/11/relationships/changesInfo" Target="changesInfos/changesInfo1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presProps" Target="presProps.xml"/><Relationship Id="rId85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handoutMaster" Target="handoutMasters/handoutMaster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61" Type="http://schemas.openxmlformats.org/officeDocument/2006/relationships/slide" Target="slides/slide55.xml"/><Relationship Id="rId8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Łukasz Bartnicki" userId="S::lukasz.bartnicki_archicom.pl#ext#@echoinv.onmicrosoft.com::cd1e7638-2516-44d7-b5de-392e07188a20" providerId="AD" clId="Web-{64CADD99-1A6C-7BB4-624F-4F173CDACE02}"/>
    <pc:docChg chg="modSld">
      <pc:chgData name="Łukasz Bartnicki" userId="S::lukasz.bartnicki_archicom.pl#ext#@echoinv.onmicrosoft.com::cd1e7638-2516-44d7-b5de-392e07188a20" providerId="AD" clId="Web-{64CADD99-1A6C-7BB4-624F-4F173CDACE02}" dt="2025-06-16T07:57:36.302" v="2" actId="20577"/>
      <pc:docMkLst>
        <pc:docMk/>
      </pc:docMkLst>
      <pc:sldChg chg="modSp">
        <pc:chgData name="Łukasz Bartnicki" userId="S::lukasz.bartnicki_archicom.pl#ext#@echoinv.onmicrosoft.com::cd1e7638-2516-44d7-b5de-392e07188a20" providerId="AD" clId="Web-{64CADD99-1A6C-7BB4-624F-4F173CDACE02}" dt="2025-06-16T07:57:36.302" v="2" actId="20577"/>
        <pc:sldMkLst>
          <pc:docMk/>
          <pc:sldMk cId="3953656298" sldId="2881"/>
        </pc:sldMkLst>
        <pc:spChg chg="mod">
          <ac:chgData name="Łukasz Bartnicki" userId="S::lukasz.bartnicki_archicom.pl#ext#@echoinv.onmicrosoft.com::cd1e7638-2516-44d7-b5de-392e07188a20" providerId="AD" clId="Web-{64CADD99-1A6C-7BB4-624F-4F173CDACE02}" dt="2025-06-16T07:57:36.302" v="2" actId="20577"/>
          <ac:spMkLst>
            <pc:docMk/>
            <pc:sldMk cId="3953656298" sldId="2881"/>
            <ac:spMk id="4" creationId="{5F3D1F91-B177-7B45-1577-D31FDF0947FF}"/>
          </ac:spMkLst>
        </pc:spChg>
      </pc:sldChg>
    </pc:docChg>
  </pc:docChgLst>
  <pc:docChgLst>
    <pc:chgData name="Łukasz Bartnicki" userId="S::lukasz.bartnicki_archicom.pl#ext#@echoinv.onmicrosoft.com::cd1e7638-2516-44d7-b5de-392e07188a20" providerId="AD" clId="Web-{7E194182-453F-A9E1-AD3A-86DFF13B92E7}"/>
    <pc:docChg chg="modSld">
      <pc:chgData name="Łukasz Bartnicki" userId="S::lukasz.bartnicki_archicom.pl#ext#@echoinv.onmicrosoft.com::cd1e7638-2516-44d7-b5de-392e07188a20" providerId="AD" clId="Web-{7E194182-453F-A9E1-AD3A-86DFF13B92E7}" dt="2025-06-16T07:57:57.114" v="4" actId="20577"/>
      <pc:docMkLst>
        <pc:docMk/>
      </pc:docMkLst>
      <pc:sldChg chg="modSp">
        <pc:chgData name="Łukasz Bartnicki" userId="S::lukasz.bartnicki_archicom.pl#ext#@echoinv.onmicrosoft.com::cd1e7638-2516-44d7-b5de-392e07188a20" providerId="AD" clId="Web-{7E194182-453F-A9E1-AD3A-86DFF13B92E7}" dt="2025-06-16T07:57:57.114" v="4" actId="20577"/>
        <pc:sldMkLst>
          <pc:docMk/>
          <pc:sldMk cId="3953656298" sldId="2881"/>
        </pc:sldMkLst>
        <pc:spChg chg="mod">
          <ac:chgData name="Łukasz Bartnicki" userId="S::lukasz.bartnicki_archicom.pl#ext#@echoinv.onmicrosoft.com::cd1e7638-2516-44d7-b5de-392e07188a20" providerId="AD" clId="Web-{7E194182-453F-A9E1-AD3A-86DFF13B92E7}" dt="2025-06-16T07:57:57.114" v="4" actId="20577"/>
          <ac:spMkLst>
            <pc:docMk/>
            <pc:sldMk cId="3953656298" sldId="2881"/>
            <ac:spMk id="4" creationId="{5F3D1F91-B177-7B45-1577-D31FDF0947FF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93CED1-B5A9-49D2-AFAD-C024301F8369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CFAA508-EAB1-4325-A73D-2ACEA179E4B4}">
      <dgm:prSet phldrT="[Tekst]" custT="1"/>
      <dgm:spPr>
        <a:solidFill>
          <a:srgbClr val="A6A7A8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SPM/PM</a:t>
          </a:r>
        </a:p>
      </dgm:t>
    </dgm:pt>
    <dgm:pt modelId="{96374F46-6B39-4852-B057-3CEEAE2716E9}" type="parTrans" cxnId="{4488FE3B-97CE-4549-AA66-F724068BFC10}">
      <dgm:prSet/>
      <dgm:spPr/>
      <dgm:t>
        <a:bodyPr/>
        <a:lstStyle/>
        <a:p>
          <a:endParaRPr lang="pl-PL"/>
        </a:p>
      </dgm:t>
    </dgm:pt>
    <dgm:pt modelId="{295072D3-B73D-4870-A1EC-E7C4870430E8}" type="sibTrans" cxnId="{4488FE3B-97CE-4549-AA66-F724068BFC10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E6402D96-30AC-4643-95AC-1A8636F34601}" type="asst">
      <dgm:prSet phldrT="[Tekst]" custT="1"/>
      <dgm:spPr>
        <a:solidFill>
          <a:srgbClr val="D9DF20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Dyrektor Budowy</a:t>
          </a:r>
        </a:p>
      </dgm:t>
    </dgm:pt>
    <dgm:pt modelId="{21B27BD8-5A8D-4204-9F21-1A586F448231}" type="parTrans" cxnId="{7BBF25B4-5A43-4B3A-B7F0-0B063D1E310D}">
      <dgm:prSet/>
      <dgm:spPr>
        <a:ln>
          <a:solidFill>
            <a:srgbClr val="D9DF20"/>
          </a:solidFill>
        </a:ln>
      </dgm:spPr>
      <dgm:t>
        <a:bodyPr/>
        <a:lstStyle/>
        <a:p>
          <a:endParaRPr lang="pl-PL"/>
        </a:p>
      </dgm:t>
    </dgm:pt>
    <dgm:pt modelId="{320D2D85-2FBC-4DC8-9DFF-E54AA722C513}" type="sibTrans" cxnId="{7BBF25B4-5A43-4B3A-B7F0-0B063D1E310D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B1E9E9F8-E08E-4D98-83AA-B672B17D0383}">
      <dgm:prSet phldrT="[Tekst]" custT="1"/>
      <dgm:spPr>
        <a:solidFill>
          <a:srgbClr val="6DCFF6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Robót </a:t>
          </a:r>
        </a:p>
      </dgm:t>
    </dgm:pt>
    <dgm:pt modelId="{F7AA5CCE-FE0D-41BA-AC35-98E8D0C2653E}" type="parTrans" cxnId="{A49ACBAD-6EAA-4475-86E2-719F3DBE4271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5FFC95E6-A19C-46C1-BC16-4BEA2EAF7EBC}" type="sibTrans" cxnId="{A49ACBAD-6EAA-4475-86E2-719F3DBE4271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90C415DF-4292-4557-8538-AFF9795EFB0E}">
      <dgm:prSet phldrT="[Tekst]" custT="1"/>
      <dgm:spPr>
        <a:solidFill>
          <a:srgbClr val="6DCFF6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Koordynator BHP i OŚ</a:t>
          </a:r>
        </a:p>
      </dgm:t>
    </dgm:pt>
    <dgm:pt modelId="{C5AADB7D-F896-41D8-86E0-11E4946D67E5}" type="parTrans" cxnId="{29B0CF1B-5E82-47C9-A92C-8ECB95E3FEEC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7D1489F8-0EAA-48FC-A52D-DB0518EDFCB2}" type="sibTrans" cxnId="{29B0CF1B-5E82-47C9-A92C-8ECB95E3FEEC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DF497D28-526E-476D-AFB2-D818CA22B577}">
      <dgm:prSet phldrT="[Tekst]" custT="1"/>
      <dgm:spPr>
        <a:solidFill>
          <a:srgbClr val="6DCFF6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…..</a:t>
          </a:r>
        </a:p>
      </dgm:t>
    </dgm:pt>
    <dgm:pt modelId="{2AFA5994-6E6E-4251-9CDA-9456BCA03E1C}" type="parTrans" cxnId="{817B7B7E-4259-4D8D-813C-994473669FA3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FFB0B488-E094-44D2-9870-2DB31BF9AE44}" type="sibTrans" cxnId="{817B7B7E-4259-4D8D-813C-994473669FA3}">
      <dgm:prSet/>
      <dgm:spPr/>
      <dgm:t>
        <a:bodyPr/>
        <a:lstStyle/>
        <a:p>
          <a:endParaRPr lang="pl-PL"/>
        </a:p>
      </dgm:t>
    </dgm:pt>
    <dgm:pt modelId="{C3402E96-69AF-4B62-82D8-4D00F48AE963}" type="asst">
      <dgm:prSet custT="1"/>
      <dgm:spPr>
        <a:solidFill>
          <a:srgbClr val="D9DF20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Budowy</a:t>
          </a:r>
        </a:p>
      </dgm:t>
    </dgm:pt>
    <dgm:pt modelId="{F666D108-2C85-42D2-9733-CE37E2023762}" type="parTrans" cxnId="{613C9206-E0A6-407B-A5AB-CD9E3B8DE877}">
      <dgm:prSet/>
      <dgm:spPr>
        <a:ln>
          <a:solidFill>
            <a:srgbClr val="D9DF20"/>
          </a:solidFill>
        </a:ln>
      </dgm:spPr>
      <dgm:t>
        <a:bodyPr/>
        <a:lstStyle/>
        <a:p>
          <a:endParaRPr lang="pl-PL"/>
        </a:p>
      </dgm:t>
    </dgm:pt>
    <dgm:pt modelId="{F3C475B9-D972-4036-8737-92C48907AA93}" type="sibTrans" cxnId="{613C9206-E0A6-407B-A5AB-CD9E3B8DE877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F57C80C3-31BA-4EBF-94B0-39D3496463D9}">
      <dgm:prSet/>
      <dgm:spPr>
        <a:solidFill>
          <a:srgbClr val="6DCFF6"/>
        </a:solidFill>
      </dgm:spPr>
      <dgm:t>
        <a:bodyPr/>
        <a:lstStyle/>
        <a:p>
          <a:endParaRPr lang="pl-PL" dirty="0"/>
        </a:p>
      </dgm:t>
    </dgm:pt>
    <dgm:pt modelId="{C4AB0F11-4CA6-4078-9855-3616A6E5B0AF}" type="parTrans" cxnId="{5A81CECA-708B-4723-8D92-367913DEF98D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B6DE40DB-6C88-4BA8-A537-FC46362D9095}" type="sibTrans" cxnId="{5A81CECA-708B-4723-8D92-367913DEF98D}">
      <dgm:prSet/>
      <dgm:spPr/>
      <dgm:t>
        <a:bodyPr/>
        <a:lstStyle/>
        <a:p>
          <a:endParaRPr lang="pl-PL"/>
        </a:p>
      </dgm:t>
    </dgm:pt>
    <dgm:pt modelId="{8CE38C69-EB96-4651-9B3E-53748AE5FC6C}" type="pres">
      <dgm:prSet presAssocID="{E293CED1-B5A9-49D2-AFAD-C024301F836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C0A1056-0DED-45C9-8611-503BDAD206AC}" type="pres">
      <dgm:prSet presAssocID="{7CFAA508-EAB1-4325-A73D-2ACEA179E4B4}" presName="hierRoot1" presStyleCnt="0">
        <dgm:presLayoutVars>
          <dgm:hierBranch val="init"/>
        </dgm:presLayoutVars>
      </dgm:prSet>
      <dgm:spPr/>
    </dgm:pt>
    <dgm:pt modelId="{13F7DB04-BCA7-4FCC-8599-A18B09CE8B7F}" type="pres">
      <dgm:prSet presAssocID="{7CFAA508-EAB1-4325-A73D-2ACEA179E4B4}" presName="rootComposite1" presStyleCnt="0"/>
      <dgm:spPr/>
    </dgm:pt>
    <dgm:pt modelId="{EAECC0AD-5679-47BB-8159-686619419F49}" type="pres">
      <dgm:prSet presAssocID="{7CFAA508-EAB1-4325-A73D-2ACEA179E4B4}" presName="rootText1" presStyleLbl="node0" presStyleIdx="0" presStyleCnt="1">
        <dgm:presLayoutVars>
          <dgm:chMax/>
          <dgm:chPref val="3"/>
        </dgm:presLayoutVars>
      </dgm:prSet>
      <dgm:spPr/>
    </dgm:pt>
    <dgm:pt modelId="{0FF21C90-A7FA-40DF-BAF1-07732493166F}" type="pres">
      <dgm:prSet presAssocID="{7CFAA508-EAB1-4325-A73D-2ACEA179E4B4}" presName="titleText1" presStyleLbl="fgAcc0" presStyleIdx="0" presStyleCnt="1">
        <dgm:presLayoutVars>
          <dgm:chMax val="0"/>
          <dgm:chPref val="0"/>
        </dgm:presLayoutVars>
      </dgm:prSet>
      <dgm:spPr/>
    </dgm:pt>
    <dgm:pt modelId="{6F1BA2B2-EE14-4CED-8F06-D878374E69F6}" type="pres">
      <dgm:prSet presAssocID="{7CFAA508-EAB1-4325-A73D-2ACEA179E4B4}" presName="rootConnector1" presStyleLbl="node1" presStyleIdx="0" presStyleCnt="4"/>
      <dgm:spPr/>
    </dgm:pt>
    <dgm:pt modelId="{23E6FE94-17E2-4480-A6BD-921B2EF06F7A}" type="pres">
      <dgm:prSet presAssocID="{7CFAA508-EAB1-4325-A73D-2ACEA179E4B4}" presName="hierChild2" presStyleCnt="0"/>
      <dgm:spPr/>
    </dgm:pt>
    <dgm:pt modelId="{0B9224BE-71E0-4F45-A79C-E181B98D93BE}" type="pres">
      <dgm:prSet presAssocID="{F7AA5CCE-FE0D-41BA-AC35-98E8D0C2653E}" presName="Name37" presStyleLbl="parChTrans1D2" presStyleIdx="0" presStyleCnt="6"/>
      <dgm:spPr/>
    </dgm:pt>
    <dgm:pt modelId="{C9F063B1-EA72-4429-B7A6-A71E4884C9F7}" type="pres">
      <dgm:prSet presAssocID="{B1E9E9F8-E08E-4D98-83AA-B672B17D0383}" presName="hierRoot2" presStyleCnt="0">
        <dgm:presLayoutVars>
          <dgm:hierBranch val="init"/>
        </dgm:presLayoutVars>
      </dgm:prSet>
      <dgm:spPr/>
    </dgm:pt>
    <dgm:pt modelId="{4844CC2B-9FE2-4DB3-B04A-4111FCFE52B2}" type="pres">
      <dgm:prSet presAssocID="{B1E9E9F8-E08E-4D98-83AA-B672B17D0383}" presName="rootComposite" presStyleCnt="0"/>
      <dgm:spPr/>
    </dgm:pt>
    <dgm:pt modelId="{F725E242-9FB8-4564-98BE-C2B511EDB45A}" type="pres">
      <dgm:prSet presAssocID="{B1E9E9F8-E08E-4D98-83AA-B672B17D0383}" presName="rootText" presStyleLbl="node1" presStyleIdx="0" presStyleCnt="4">
        <dgm:presLayoutVars>
          <dgm:chMax/>
          <dgm:chPref val="3"/>
        </dgm:presLayoutVars>
      </dgm:prSet>
      <dgm:spPr/>
    </dgm:pt>
    <dgm:pt modelId="{16101845-A618-4356-91EB-A156721F3E34}" type="pres">
      <dgm:prSet presAssocID="{B1E9E9F8-E08E-4D98-83AA-B672B17D0383}" presName="titleText2" presStyleLbl="fgAcc1" presStyleIdx="0" presStyleCnt="4">
        <dgm:presLayoutVars>
          <dgm:chMax val="0"/>
          <dgm:chPref val="0"/>
        </dgm:presLayoutVars>
      </dgm:prSet>
      <dgm:spPr/>
    </dgm:pt>
    <dgm:pt modelId="{89F21B12-E21C-4AC7-AE16-DF5DDFF07D55}" type="pres">
      <dgm:prSet presAssocID="{B1E9E9F8-E08E-4D98-83AA-B672B17D0383}" presName="rootConnector" presStyleLbl="node2" presStyleIdx="0" presStyleCnt="0"/>
      <dgm:spPr/>
    </dgm:pt>
    <dgm:pt modelId="{9485BE15-DF5F-4EEC-BA14-9C6C094B6C3E}" type="pres">
      <dgm:prSet presAssocID="{B1E9E9F8-E08E-4D98-83AA-B672B17D0383}" presName="hierChild4" presStyleCnt="0"/>
      <dgm:spPr/>
    </dgm:pt>
    <dgm:pt modelId="{EFB92109-CFE8-4C21-8EBE-1B4133F9BA05}" type="pres">
      <dgm:prSet presAssocID="{B1E9E9F8-E08E-4D98-83AA-B672B17D0383}" presName="hierChild5" presStyleCnt="0"/>
      <dgm:spPr/>
    </dgm:pt>
    <dgm:pt modelId="{E3DB9741-7B59-4ADE-BF50-1A5B17A8CE3F}" type="pres">
      <dgm:prSet presAssocID="{C5AADB7D-F896-41D8-86E0-11E4946D67E5}" presName="Name37" presStyleLbl="parChTrans1D2" presStyleIdx="1" presStyleCnt="6"/>
      <dgm:spPr/>
    </dgm:pt>
    <dgm:pt modelId="{649D86F1-2884-4F38-88F7-DFD7795978EB}" type="pres">
      <dgm:prSet presAssocID="{90C415DF-4292-4557-8538-AFF9795EFB0E}" presName="hierRoot2" presStyleCnt="0">
        <dgm:presLayoutVars>
          <dgm:hierBranch val="init"/>
        </dgm:presLayoutVars>
      </dgm:prSet>
      <dgm:spPr/>
    </dgm:pt>
    <dgm:pt modelId="{E4FB64C0-43FF-41AA-84C4-42D166F09BE6}" type="pres">
      <dgm:prSet presAssocID="{90C415DF-4292-4557-8538-AFF9795EFB0E}" presName="rootComposite" presStyleCnt="0"/>
      <dgm:spPr/>
    </dgm:pt>
    <dgm:pt modelId="{D36C0C50-F574-489F-9CF8-A189F70435B3}" type="pres">
      <dgm:prSet presAssocID="{90C415DF-4292-4557-8538-AFF9795EFB0E}" presName="rootText" presStyleLbl="node1" presStyleIdx="1" presStyleCnt="4">
        <dgm:presLayoutVars>
          <dgm:chMax/>
          <dgm:chPref val="3"/>
        </dgm:presLayoutVars>
      </dgm:prSet>
      <dgm:spPr/>
    </dgm:pt>
    <dgm:pt modelId="{84EE05FD-350F-4672-B015-8E706D408ED4}" type="pres">
      <dgm:prSet presAssocID="{90C415DF-4292-4557-8538-AFF9795EFB0E}" presName="titleText2" presStyleLbl="fgAcc1" presStyleIdx="1" presStyleCnt="4">
        <dgm:presLayoutVars>
          <dgm:chMax val="0"/>
          <dgm:chPref val="0"/>
        </dgm:presLayoutVars>
      </dgm:prSet>
      <dgm:spPr/>
    </dgm:pt>
    <dgm:pt modelId="{3AD58E0A-D343-4930-8623-FCFFB87601B9}" type="pres">
      <dgm:prSet presAssocID="{90C415DF-4292-4557-8538-AFF9795EFB0E}" presName="rootConnector" presStyleLbl="node2" presStyleIdx="0" presStyleCnt="0"/>
      <dgm:spPr/>
    </dgm:pt>
    <dgm:pt modelId="{61C2CA64-FA94-4903-B23C-4DCD560C7F3A}" type="pres">
      <dgm:prSet presAssocID="{90C415DF-4292-4557-8538-AFF9795EFB0E}" presName="hierChild4" presStyleCnt="0"/>
      <dgm:spPr/>
    </dgm:pt>
    <dgm:pt modelId="{4636A3EF-4080-496F-8A74-5D55D2B51F7C}" type="pres">
      <dgm:prSet presAssocID="{90C415DF-4292-4557-8538-AFF9795EFB0E}" presName="hierChild5" presStyleCnt="0"/>
      <dgm:spPr/>
    </dgm:pt>
    <dgm:pt modelId="{F9BEC2C4-B325-41BE-B6A3-32A403AC7170}" type="pres">
      <dgm:prSet presAssocID="{2AFA5994-6E6E-4251-9CDA-9456BCA03E1C}" presName="Name37" presStyleLbl="parChTrans1D2" presStyleIdx="2" presStyleCnt="6"/>
      <dgm:spPr/>
    </dgm:pt>
    <dgm:pt modelId="{0EBE191A-BCC0-401D-BECB-9B6D07FC1A91}" type="pres">
      <dgm:prSet presAssocID="{DF497D28-526E-476D-AFB2-D818CA22B577}" presName="hierRoot2" presStyleCnt="0">
        <dgm:presLayoutVars>
          <dgm:hierBranch val="init"/>
        </dgm:presLayoutVars>
      </dgm:prSet>
      <dgm:spPr/>
    </dgm:pt>
    <dgm:pt modelId="{D7BE2512-4030-456D-91E0-F62DAFC4D89C}" type="pres">
      <dgm:prSet presAssocID="{DF497D28-526E-476D-AFB2-D818CA22B577}" presName="rootComposite" presStyleCnt="0"/>
      <dgm:spPr/>
    </dgm:pt>
    <dgm:pt modelId="{7002CCBE-21D2-4CC1-92D0-DB50FC31FD4A}" type="pres">
      <dgm:prSet presAssocID="{DF497D28-526E-476D-AFB2-D818CA22B577}" presName="rootText" presStyleLbl="node1" presStyleIdx="2" presStyleCnt="4">
        <dgm:presLayoutVars>
          <dgm:chMax/>
          <dgm:chPref val="3"/>
        </dgm:presLayoutVars>
      </dgm:prSet>
      <dgm:spPr/>
    </dgm:pt>
    <dgm:pt modelId="{5A577F11-7776-4E5E-8CA0-1333284000E6}" type="pres">
      <dgm:prSet presAssocID="{DF497D28-526E-476D-AFB2-D818CA22B577}" presName="titleText2" presStyleLbl="fgAcc1" presStyleIdx="2" presStyleCnt="4">
        <dgm:presLayoutVars>
          <dgm:chMax val="0"/>
          <dgm:chPref val="0"/>
        </dgm:presLayoutVars>
      </dgm:prSet>
      <dgm:spPr/>
    </dgm:pt>
    <dgm:pt modelId="{CE4CFDFE-C34D-4930-8D16-6B81D6037A5A}" type="pres">
      <dgm:prSet presAssocID="{DF497D28-526E-476D-AFB2-D818CA22B577}" presName="rootConnector" presStyleLbl="node2" presStyleIdx="0" presStyleCnt="0"/>
      <dgm:spPr/>
    </dgm:pt>
    <dgm:pt modelId="{0D9C0CFE-617C-441E-8C3A-B86499D022B5}" type="pres">
      <dgm:prSet presAssocID="{DF497D28-526E-476D-AFB2-D818CA22B577}" presName="hierChild4" presStyleCnt="0"/>
      <dgm:spPr/>
    </dgm:pt>
    <dgm:pt modelId="{31E2F1CB-4589-434C-B0D1-7709CCBE6D3A}" type="pres">
      <dgm:prSet presAssocID="{DF497D28-526E-476D-AFB2-D818CA22B577}" presName="hierChild5" presStyleCnt="0"/>
      <dgm:spPr/>
    </dgm:pt>
    <dgm:pt modelId="{4C3C4242-E156-4DA9-8F7B-1117E238912B}" type="pres">
      <dgm:prSet presAssocID="{C4AB0F11-4CA6-4078-9855-3616A6E5B0AF}" presName="Name37" presStyleLbl="parChTrans1D2" presStyleIdx="3" presStyleCnt="6"/>
      <dgm:spPr/>
    </dgm:pt>
    <dgm:pt modelId="{50AA122D-E4FC-47D8-B2AA-3443FA24880C}" type="pres">
      <dgm:prSet presAssocID="{F57C80C3-31BA-4EBF-94B0-39D3496463D9}" presName="hierRoot2" presStyleCnt="0">
        <dgm:presLayoutVars>
          <dgm:hierBranch val="init"/>
        </dgm:presLayoutVars>
      </dgm:prSet>
      <dgm:spPr/>
    </dgm:pt>
    <dgm:pt modelId="{6B0F156B-44CA-486C-B95A-D2F88A82504B}" type="pres">
      <dgm:prSet presAssocID="{F57C80C3-31BA-4EBF-94B0-39D3496463D9}" presName="rootComposite" presStyleCnt="0"/>
      <dgm:spPr/>
    </dgm:pt>
    <dgm:pt modelId="{F7FC3F3F-D80F-42DE-9DA1-223FFE0E12C5}" type="pres">
      <dgm:prSet presAssocID="{F57C80C3-31BA-4EBF-94B0-39D3496463D9}" presName="rootText" presStyleLbl="node1" presStyleIdx="3" presStyleCnt="4">
        <dgm:presLayoutVars>
          <dgm:chMax/>
          <dgm:chPref val="3"/>
        </dgm:presLayoutVars>
      </dgm:prSet>
      <dgm:spPr/>
    </dgm:pt>
    <dgm:pt modelId="{BFDC359B-BA27-41CE-BC14-D48F6F75CB90}" type="pres">
      <dgm:prSet presAssocID="{F57C80C3-31BA-4EBF-94B0-39D3496463D9}" presName="titleText2" presStyleLbl="fgAcc1" presStyleIdx="3" presStyleCnt="4">
        <dgm:presLayoutVars>
          <dgm:chMax val="0"/>
          <dgm:chPref val="0"/>
        </dgm:presLayoutVars>
      </dgm:prSet>
      <dgm:spPr/>
    </dgm:pt>
    <dgm:pt modelId="{FA887ADB-C257-4E88-ABB4-DD690C188154}" type="pres">
      <dgm:prSet presAssocID="{F57C80C3-31BA-4EBF-94B0-39D3496463D9}" presName="rootConnector" presStyleLbl="node2" presStyleIdx="0" presStyleCnt="0"/>
      <dgm:spPr/>
    </dgm:pt>
    <dgm:pt modelId="{D2456BAF-B3DD-4685-B549-D4B8C514AC5A}" type="pres">
      <dgm:prSet presAssocID="{F57C80C3-31BA-4EBF-94B0-39D3496463D9}" presName="hierChild4" presStyleCnt="0"/>
      <dgm:spPr/>
    </dgm:pt>
    <dgm:pt modelId="{6BE9D03F-63B4-4C2C-9609-718C55E340C7}" type="pres">
      <dgm:prSet presAssocID="{F57C80C3-31BA-4EBF-94B0-39D3496463D9}" presName="hierChild5" presStyleCnt="0"/>
      <dgm:spPr/>
    </dgm:pt>
    <dgm:pt modelId="{4589BD91-A8BC-409F-8DB6-0E924BF135F8}" type="pres">
      <dgm:prSet presAssocID="{7CFAA508-EAB1-4325-A73D-2ACEA179E4B4}" presName="hierChild3" presStyleCnt="0"/>
      <dgm:spPr/>
    </dgm:pt>
    <dgm:pt modelId="{A48FCEFC-028A-48C7-9D12-4E5D98C5E42C}" type="pres">
      <dgm:prSet presAssocID="{21B27BD8-5A8D-4204-9F21-1A586F448231}" presName="Name96" presStyleLbl="parChTrans1D2" presStyleIdx="4" presStyleCnt="6"/>
      <dgm:spPr/>
    </dgm:pt>
    <dgm:pt modelId="{9F4D3127-E622-4A76-A4C2-87B035A87A5B}" type="pres">
      <dgm:prSet presAssocID="{E6402D96-30AC-4643-95AC-1A8636F34601}" presName="hierRoot3" presStyleCnt="0">
        <dgm:presLayoutVars>
          <dgm:hierBranch val="init"/>
        </dgm:presLayoutVars>
      </dgm:prSet>
      <dgm:spPr/>
    </dgm:pt>
    <dgm:pt modelId="{C924E4BE-1F86-4825-86A1-CF87C374B661}" type="pres">
      <dgm:prSet presAssocID="{E6402D96-30AC-4643-95AC-1A8636F34601}" presName="rootComposite3" presStyleCnt="0"/>
      <dgm:spPr/>
    </dgm:pt>
    <dgm:pt modelId="{5A99F425-1EA9-4A3E-B2C9-D0FA38928DB8}" type="pres">
      <dgm:prSet presAssocID="{E6402D96-30AC-4643-95AC-1A8636F34601}" presName="rootText3" presStyleLbl="asst1" presStyleIdx="0" presStyleCnt="2">
        <dgm:presLayoutVars>
          <dgm:chPref val="3"/>
        </dgm:presLayoutVars>
      </dgm:prSet>
      <dgm:spPr/>
    </dgm:pt>
    <dgm:pt modelId="{1D06D778-9725-49BB-8FC5-325057DE3AC3}" type="pres">
      <dgm:prSet presAssocID="{E6402D96-30AC-4643-95AC-1A8636F34601}" presName="titleText3" presStyleLbl="fgAcc2" presStyleIdx="0" presStyleCnt="2">
        <dgm:presLayoutVars>
          <dgm:chMax val="0"/>
          <dgm:chPref val="0"/>
        </dgm:presLayoutVars>
      </dgm:prSet>
      <dgm:spPr/>
    </dgm:pt>
    <dgm:pt modelId="{584335BF-5C22-4DF3-95F8-49D99453D133}" type="pres">
      <dgm:prSet presAssocID="{E6402D96-30AC-4643-95AC-1A8636F34601}" presName="rootConnector3" presStyleLbl="asst1" presStyleIdx="0" presStyleCnt="2"/>
      <dgm:spPr/>
    </dgm:pt>
    <dgm:pt modelId="{EB1AADDB-BFF4-4893-B873-B53F8103F396}" type="pres">
      <dgm:prSet presAssocID="{E6402D96-30AC-4643-95AC-1A8636F34601}" presName="hierChild6" presStyleCnt="0"/>
      <dgm:spPr/>
    </dgm:pt>
    <dgm:pt modelId="{932A161D-DB7A-426C-96BB-FF132F0FEF71}" type="pres">
      <dgm:prSet presAssocID="{E6402D96-30AC-4643-95AC-1A8636F34601}" presName="hierChild7" presStyleCnt="0"/>
      <dgm:spPr/>
    </dgm:pt>
    <dgm:pt modelId="{49610F70-20BB-4FAD-BFEB-5C11A797390E}" type="pres">
      <dgm:prSet presAssocID="{F666D108-2C85-42D2-9733-CE37E2023762}" presName="Name96" presStyleLbl="parChTrans1D2" presStyleIdx="5" presStyleCnt="6"/>
      <dgm:spPr/>
    </dgm:pt>
    <dgm:pt modelId="{ED352DCB-225A-442F-BCA2-B00883A722F3}" type="pres">
      <dgm:prSet presAssocID="{C3402E96-69AF-4B62-82D8-4D00F48AE963}" presName="hierRoot3" presStyleCnt="0">
        <dgm:presLayoutVars>
          <dgm:hierBranch val="init"/>
        </dgm:presLayoutVars>
      </dgm:prSet>
      <dgm:spPr/>
    </dgm:pt>
    <dgm:pt modelId="{B28821D3-5AAA-449A-B718-42101423A5D4}" type="pres">
      <dgm:prSet presAssocID="{C3402E96-69AF-4B62-82D8-4D00F48AE963}" presName="rootComposite3" presStyleCnt="0"/>
      <dgm:spPr/>
    </dgm:pt>
    <dgm:pt modelId="{13D0C237-A8B2-43D0-AD6E-1742C4806465}" type="pres">
      <dgm:prSet presAssocID="{C3402E96-69AF-4B62-82D8-4D00F48AE963}" presName="rootText3" presStyleLbl="asst1" presStyleIdx="1" presStyleCnt="2">
        <dgm:presLayoutVars>
          <dgm:chPref val="3"/>
        </dgm:presLayoutVars>
      </dgm:prSet>
      <dgm:spPr/>
    </dgm:pt>
    <dgm:pt modelId="{8CB5E423-F550-4019-871F-B5E118A5177B}" type="pres">
      <dgm:prSet presAssocID="{C3402E96-69AF-4B62-82D8-4D00F48AE963}" presName="titleText3" presStyleLbl="fgAcc2" presStyleIdx="1" presStyleCnt="2">
        <dgm:presLayoutVars>
          <dgm:chMax val="0"/>
          <dgm:chPref val="0"/>
        </dgm:presLayoutVars>
      </dgm:prSet>
      <dgm:spPr/>
    </dgm:pt>
    <dgm:pt modelId="{6693B9FA-0720-479F-9EC7-5974E73AC4A1}" type="pres">
      <dgm:prSet presAssocID="{C3402E96-69AF-4B62-82D8-4D00F48AE963}" presName="rootConnector3" presStyleLbl="asst1" presStyleIdx="1" presStyleCnt="2"/>
      <dgm:spPr/>
    </dgm:pt>
    <dgm:pt modelId="{67B6CE64-379A-4969-BF72-A20AE4884472}" type="pres">
      <dgm:prSet presAssocID="{C3402E96-69AF-4B62-82D8-4D00F48AE963}" presName="hierChild6" presStyleCnt="0"/>
      <dgm:spPr/>
    </dgm:pt>
    <dgm:pt modelId="{76356E38-7239-43F3-B7B9-DF121D87C946}" type="pres">
      <dgm:prSet presAssocID="{C3402E96-69AF-4B62-82D8-4D00F48AE963}" presName="hierChild7" presStyleCnt="0"/>
      <dgm:spPr/>
    </dgm:pt>
  </dgm:ptLst>
  <dgm:cxnLst>
    <dgm:cxn modelId="{613C9206-E0A6-407B-A5AB-CD9E3B8DE877}" srcId="{7CFAA508-EAB1-4325-A73D-2ACEA179E4B4}" destId="{C3402E96-69AF-4B62-82D8-4D00F48AE963}" srcOrd="5" destOrd="0" parTransId="{F666D108-2C85-42D2-9733-CE37E2023762}" sibTransId="{F3C475B9-D972-4036-8737-92C48907AA93}"/>
    <dgm:cxn modelId="{29B0CF1B-5E82-47C9-A92C-8ECB95E3FEEC}" srcId="{7CFAA508-EAB1-4325-A73D-2ACEA179E4B4}" destId="{90C415DF-4292-4557-8538-AFF9795EFB0E}" srcOrd="2" destOrd="0" parTransId="{C5AADB7D-F896-41D8-86E0-11E4946D67E5}" sibTransId="{7D1489F8-0EAA-48FC-A52D-DB0518EDFCB2}"/>
    <dgm:cxn modelId="{4F78FC25-5362-449E-AF19-FFFCAF4A0029}" type="presOf" srcId="{5FFC95E6-A19C-46C1-BC16-4BEA2EAF7EBC}" destId="{16101845-A618-4356-91EB-A156721F3E34}" srcOrd="0" destOrd="0" presId="urn:microsoft.com/office/officeart/2008/layout/NameandTitleOrganizationalChart"/>
    <dgm:cxn modelId="{F83D4D32-20B6-4BBC-BADC-E31FC9291E29}" type="presOf" srcId="{E6402D96-30AC-4643-95AC-1A8636F34601}" destId="{5A99F425-1EA9-4A3E-B2C9-D0FA38928DB8}" srcOrd="0" destOrd="0" presId="urn:microsoft.com/office/officeart/2008/layout/NameandTitleOrganizationalChart"/>
    <dgm:cxn modelId="{4488FE3B-97CE-4549-AA66-F724068BFC10}" srcId="{E293CED1-B5A9-49D2-AFAD-C024301F8369}" destId="{7CFAA508-EAB1-4325-A73D-2ACEA179E4B4}" srcOrd="0" destOrd="0" parTransId="{96374F46-6B39-4852-B057-3CEEAE2716E9}" sibTransId="{295072D3-B73D-4870-A1EC-E7C4870430E8}"/>
    <dgm:cxn modelId="{A6E87265-73FF-43D2-AFD8-DBEF2C60A3E0}" type="presOf" srcId="{B1E9E9F8-E08E-4D98-83AA-B672B17D0383}" destId="{89F21B12-E21C-4AC7-AE16-DF5DDFF07D55}" srcOrd="1" destOrd="0" presId="urn:microsoft.com/office/officeart/2008/layout/NameandTitleOrganizationalChart"/>
    <dgm:cxn modelId="{F7147146-1BFC-4921-AE66-D8DC65921D56}" type="presOf" srcId="{7D1489F8-0EAA-48FC-A52D-DB0518EDFCB2}" destId="{84EE05FD-350F-4672-B015-8E706D408ED4}" srcOrd="0" destOrd="0" presId="urn:microsoft.com/office/officeart/2008/layout/NameandTitleOrganizationalChart"/>
    <dgm:cxn modelId="{63059967-05D1-49CD-8C25-86224D5AC005}" type="presOf" srcId="{FFB0B488-E094-44D2-9870-2DB31BF9AE44}" destId="{5A577F11-7776-4E5E-8CA0-1333284000E6}" srcOrd="0" destOrd="0" presId="urn:microsoft.com/office/officeart/2008/layout/NameandTitleOrganizationalChart"/>
    <dgm:cxn modelId="{A7234069-FCE7-4D5A-B412-51CDDEF92E37}" type="presOf" srcId="{C4AB0F11-4CA6-4078-9855-3616A6E5B0AF}" destId="{4C3C4242-E156-4DA9-8F7B-1117E238912B}" srcOrd="0" destOrd="0" presId="urn:microsoft.com/office/officeart/2008/layout/NameandTitleOrganizationalChart"/>
    <dgm:cxn modelId="{9A629269-886E-4A9E-A49A-8A9181493AC2}" type="presOf" srcId="{DF497D28-526E-476D-AFB2-D818CA22B577}" destId="{CE4CFDFE-C34D-4930-8D16-6B81D6037A5A}" srcOrd="1" destOrd="0" presId="urn:microsoft.com/office/officeart/2008/layout/NameandTitleOrganizationalChart"/>
    <dgm:cxn modelId="{2885BD69-E99B-43B8-8AFE-062C43FAC7FC}" type="presOf" srcId="{320D2D85-2FBC-4DC8-9DFF-E54AA722C513}" destId="{1D06D778-9725-49BB-8FC5-325057DE3AC3}" srcOrd="0" destOrd="0" presId="urn:microsoft.com/office/officeart/2008/layout/NameandTitleOrganizationalChart"/>
    <dgm:cxn modelId="{E7D93F4C-2CF8-4D37-85AE-1FA322E8ED52}" type="presOf" srcId="{C5AADB7D-F896-41D8-86E0-11E4946D67E5}" destId="{E3DB9741-7B59-4ADE-BF50-1A5B17A8CE3F}" srcOrd="0" destOrd="0" presId="urn:microsoft.com/office/officeart/2008/layout/NameandTitleOrganizationalChart"/>
    <dgm:cxn modelId="{FBCFBF6E-51E8-4E71-95C0-762B0C51230D}" type="presOf" srcId="{2AFA5994-6E6E-4251-9CDA-9456BCA03E1C}" destId="{F9BEC2C4-B325-41BE-B6A3-32A403AC7170}" srcOrd="0" destOrd="0" presId="urn:microsoft.com/office/officeart/2008/layout/NameandTitleOrganizationalChart"/>
    <dgm:cxn modelId="{68B46670-56AA-4705-B365-3425661381EC}" type="presOf" srcId="{B6DE40DB-6C88-4BA8-A537-FC46362D9095}" destId="{BFDC359B-BA27-41CE-BC14-D48F6F75CB90}" srcOrd="0" destOrd="0" presId="urn:microsoft.com/office/officeart/2008/layout/NameandTitleOrganizationalChart"/>
    <dgm:cxn modelId="{4FE7E950-4680-4575-AD31-9A986727AEA2}" type="presOf" srcId="{E293CED1-B5A9-49D2-AFAD-C024301F8369}" destId="{8CE38C69-EB96-4651-9B3E-53748AE5FC6C}" srcOrd="0" destOrd="0" presId="urn:microsoft.com/office/officeart/2008/layout/NameandTitleOrganizationalChart"/>
    <dgm:cxn modelId="{825A8E73-0674-4298-A77E-737E8338A824}" type="presOf" srcId="{C3402E96-69AF-4B62-82D8-4D00F48AE963}" destId="{6693B9FA-0720-479F-9EC7-5974E73AC4A1}" srcOrd="1" destOrd="0" presId="urn:microsoft.com/office/officeart/2008/layout/NameandTitleOrganizationalChart"/>
    <dgm:cxn modelId="{817B7B7E-4259-4D8D-813C-994473669FA3}" srcId="{7CFAA508-EAB1-4325-A73D-2ACEA179E4B4}" destId="{DF497D28-526E-476D-AFB2-D818CA22B577}" srcOrd="3" destOrd="0" parTransId="{2AFA5994-6E6E-4251-9CDA-9456BCA03E1C}" sibTransId="{FFB0B488-E094-44D2-9870-2DB31BF9AE44}"/>
    <dgm:cxn modelId="{3354A882-5C63-48C1-9CA2-A8B96B9C2163}" type="presOf" srcId="{C3402E96-69AF-4B62-82D8-4D00F48AE963}" destId="{13D0C237-A8B2-43D0-AD6E-1742C4806465}" srcOrd="0" destOrd="0" presId="urn:microsoft.com/office/officeart/2008/layout/NameandTitleOrganizationalChart"/>
    <dgm:cxn modelId="{8C88BA8A-253E-472E-894F-0359BE996007}" type="presOf" srcId="{295072D3-B73D-4870-A1EC-E7C4870430E8}" destId="{0FF21C90-A7FA-40DF-BAF1-07732493166F}" srcOrd="0" destOrd="0" presId="urn:microsoft.com/office/officeart/2008/layout/NameandTitleOrganizationalChart"/>
    <dgm:cxn modelId="{123FF88A-46C1-4AE1-996B-0CB351B451F4}" type="presOf" srcId="{7CFAA508-EAB1-4325-A73D-2ACEA179E4B4}" destId="{EAECC0AD-5679-47BB-8159-686619419F49}" srcOrd="0" destOrd="0" presId="urn:microsoft.com/office/officeart/2008/layout/NameandTitleOrganizationalChart"/>
    <dgm:cxn modelId="{9CD5DA8C-66FF-4CAD-9543-8D9259650F1A}" type="presOf" srcId="{F666D108-2C85-42D2-9733-CE37E2023762}" destId="{49610F70-20BB-4FAD-BFEB-5C11A797390E}" srcOrd="0" destOrd="0" presId="urn:microsoft.com/office/officeart/2008/layout/NameandTitleOrganizationalChart"/>
    <dgm:cxn modelId="{935396A2-48A0-43F5-9F3D-77DBD7CB4E28}" type="presOf" srcId="{21B27BD8-5A8D-4204-9F21-1A586F448231}" destId="{A48FCEFC-028A-48C7-9D12-4E5D98C5E42C}" srcOrd="0" destOrd="0" presId="urn:microsoft.com/office/officeart/2008/layout/NameandTitleOrganizationalChart"/>
    <dgm:cxn modelId="{819B8DA7-E74F-4763-8F09-0B8C09FE572F}" type="presOf" srcId="{B1E9E9F8-E08E-4D98-83AA-B672B17D0383}" destId="{F725E242-9FB8-4564-98BE-C2B511EDB45A}" srcOrd="0" destOrd="0" presId="urn:microsoft.com/office/officeart/2008/layout/NameandTitleOrganizationalChart"/>
    <dgm:cxn modelId="{A49ACBAD-6EAA-4475-86E2-719F3DBE4271}" srcId="{7CFAA508-EAB1-4325-A73D-2ACEA179E4B4}" destId="{B1E9E9F8-E08E-4D98-83AA-B672B17D0383}" srcOrd="1" destOrd="0" parTransId="{F7AA5CCE-FE0D-41BA-AC35-98E8D0C2653E}" sibTransId="{5FFC95E6-A19C-46C1-BC16-4BEA2EAF7EBC}"/>
    <dgm:cxn modelId="{A516E6B3-8BE6-4C95-866D-2332B0CA984B}" type="presOf" srcId="{F57C80C3-31BA-4EBF-94B0-39D3496463D9}" destId="{FA887ADB-C257-4E88-ABB4-DD690C188154}" srcOrd="1" destOrd="0" presId="urn:microsoft.com/office/officeart/2008/layout/NameandTitleOrganizationalChart"/>
    <dgm:cxn modelId="{7BBF25B4-5A43-4B3A-B7F0-0B063D1E310D}" srcId="{7CFAA508-EAB1-4325-A73D-2ACEA179E4B4}" destId="{E6402D96-30AC-4643-95AC-1A8636F34601}" srcOrd="0" destOrd="0" parTransId="{21B27BD8-5A8D-4204-9F21-1A586F448231}" sibTransId="{320D2D85-2FBC-4DC8-9DFF-E54AA722C513}"/>
    <dgm:cxn modelId="{D79ED1BB-218C-4D38-AF9A-E2BB34C90C30}" type="presOf" srcId="{F3C475B9-D972-4036-8737-92C48907AA93}" destId="{8CB5E423-F550-4019-871F-B5E118A5177B}" srcOrd="0" destOrd="0" presId="urn:microsoft.com/office/officeart/2008/layout/NameandTitleOrganizationalChart"/>
    <dgm:cxn modelId="{308543C1-CFF5-4959-8E8D-0B0A57AEE79A}" type="presOf" srcId="{F7AA5CCE-FE0D-41BA-AC35-98E8D0C2653E}" destId="{0B9224BE-71E0-4F45-A79C-E181B98D93BE}" srcOrd="0" destOrd="0" presId="urn:microsoft.com/office/officeart/2008/layout/NameandTitleOrganizationalChart"/>
    <dgm:cxn modelId="{1D896FC2-FD9F-4384-B0A8-C5583B1719D1}" type="presOf" srcId="{90C415DF-4292-4557-8538-AFF9795EFB0E}" destId="{D36C0C50-F574-489F-9CF8-A189F70435B3}" srcOrd="0" destOrd="0" presId="urn:microsoft.com/office/officeart/2008/layout/NameandTitleOrganizationalChart"/>
    <dgm:cxn modelId="{195F5DCA-5D20-4C4F-8F9E-D825BFE4F24C}" type="presOf" srcId="{F57C80C3-31BA-4EBF-94B0-39D3496463D9}" destId="{F7FC3F3F-D80F-42DE-9DA1-223FFE0E12C5}" srcOrd="0" destOrd="0" presId="urn:microsoft.com/office/officeart/2008/layout/NameandTitleOrganizationalChart"/>
    <dgm:cxn modelId="{5A81CECA-708B-4723-8D92-367913DEF98D}" srcId="{7CFAA508-EAB1-4325-A73D-2ACEA179E4B4}" destId="{F57C80C3-31BA-4EBF-94B0-39D3496463D9}" srcOrd="4" destOrd="0" parTransId="{C4AB0F11-4CA6-4078-9855-3616A6E5B0AF}" sibTransId="{B6DE40DB-6C88-4BA8-A537-FC46362D9095}"/>
    <dgm:cxn modelId="{D01F9CD7-99A3-4507-BB05-1BBD1A51FFBD}" type="presOf" srcId="{E6402D96-30AC-4643-95AC-1A8636F34601}" destId="{584335BF-5C22-4DF3-95F8-49D99453D133}" srcOrd="1" destOrd="0" presId="urn:microsoft.com/office/officeart/2008/layout/NameandTitleOrganizationalChart"/>
    <dgm:cxn modelId="{0C4BB8E7-095B-4030-A633-05A95D00B32D}" type="presOf" srcId="{7CFAA508-EAB1-4325-A73D-2ACEA179E4B4}" destId="{6F1BA2B2-EE14-4CED-8F06-D878374E69F6}" srcOrd="1" destOrd="0" presId="urn:microsoft.com/office/officeart/2008/layout/NameandTitleOrganizationalChart"/>
    <dgm:cxn modelId="{CCC103FB-F3D4-4B6E-AE08-BBF7D5103BB8}" type="presOf" srcId="{DF497D28-526E-476D-AFB2-D818CA22B577}" destId="{7002CCBE-21D2-4CC1-92D0-DB50FC31FD4A}" srcOrd="0" destOrd="0" presId="urn:microsoft.com/office/officeart/2008/layout/NameandTitleOrganizationalChart"/>
    <dgm:cxn modelId="{895042FE-1B96-4081-8705-0D285C9A85C5}" type="presOf" srcId="{90C415DF-4292-4557-8538-AFF9795EFB0E}" destId="{3AD58E0A-D343-4930-8623-FCFFB87601B9}" srcOrd="1" destOrd="0" presId="urn:microsoft.com/office/officeart/2008/layout/NameandTitleOrganizationalChart"/>
    <dgm:cxn modelId="{C0ABA43F-883D-4690-AC37-DD0D2521EE81}" type="presParOf" srcId="{8CE38C69-EB96-4651-9B3E-53748AE5FC6C}" destId="{5C0A1056-0DED-45C9-8611-503BDAD206AC}" srcOrd="0" destOrd="0" presId="urn:microsoft.com/office/officeart/2008/layout/NameandTitleOrganizationalChart"/>
    <dgm:cxn modelId="{890064A7-971B-4436-B06A-A173F40C345C}" type="presParOf" srcId="{5C0A1056-0DED-45C9-8611-503BDAD206AC}" destId="{13F7DB04-BCA7-4FCC-8599-A18B09CE8B7F}" srcOrd="0" destOrd="0" presId="urn:microsoft.com/office/officeart/2008/layout/NameandTitleOrganizationalChart"/>
    <dgm:cxn modelId="{0AF8D71D-6DD8-4237-8A35-37CA1B806383}" type="presParOf" srcId="{13F7DB04-BCA7-4FCC-8599-A18B09CE8B7F}" destId="{EAECC0AD-5679-47BB-8159-686619419F49}" srcOrd="0" destOrd="0" presId="urn:microsoft.com/office/officeart/2008/layout/NameandTitleOrganizationalChart"/>
    <dgm:cxn modelId="{521E8252-8C73-4D6A-ABB4-DA33BF5F6ACC}" type="presParOf" srcId="{13F7DB04-BCA7-4FCC-8599-A18B09CE8B7F}" destId="{0FF21C90-A7FA-40DF-BAF1-07732493166F}" srcOrd="1" destOrd="0" presId="urn:microsoft.com/office/officeart/2008/layout/NameandTitleOrganizationalChart"/>
    <dgm:cxn modelId="{EFBFF28F-38FB-4E7C-9924-76517E0E0CA8}" type="presParOf" srcId="{13F7DB04-BCA7-4FCC-8599-A18B09CE8B7F}" destId="{6F1BA2B2-EE14-4CED-8F06-D878374E69F6}" srcOrd="2" destOrd="0" presId="urn:microsoft.com/office/officeart/2008/layout/NameandTitleOrganizationalChart"/>
    <dgm:cxn modelId="{11FF860E-022D-4F39-9C28-E707F1307CB8}" type="presParOf" srcId="{5C0A1056-0DED-45C9-8611-503BDAD206AC}" destId="{23E6FE94-17E2-4480-A6BD-921B2EF06F7A}" srcOrd="1" destOrd="0" presId="urn:microsoft.com/office/officeart/2008/layout/NameandTitleOrganizationalChart"/>
    <dgm:cxn modelId="{E0142A85-C35F-45B4-99EF-4DDFE9EAFA71}" type="presParOf" srcId="{23E6FE94-17E2-4480-A6BD-921B2EF06F7A}" destId="{0B9224BE-71E0-4F45-A79C-E181B98D93BE}" srcOrd="0" destOrd="0" presId="urn:microsoft.com/office/officeart/2008/layout/NameandTitleOrganizationalChart"/>
    <dgm:cxn modelId="{4FB532D5-B9F3-4FCB-BF48-C6153C7DB664}" type="presParOf" srcId="{23E6FE94-17E2-4480-A6BD-921B2EF06F7A}" destId="{C9F063B1-EA72-4429-B7A6-A71E4884C9F7}" srcOrd="1" destOrd="0" presId="urn:microsoft.com/office/officeart/2008/layout/NameandTitleOrganizationalChart"/>
    <dgm:cxn modelId="{E29974BA-D5A5-4494-B9C5-588D7296CFB6}" type="presParOf" srcId="{C9F063B1-EA72-4429-B7A6-A71E4884C9F7}" destId="{4844CC2B-9FE2-4DB3-B04A-4111FCFE52B2}" srcOrd="0" destOrd="0" presId="urn:microsoft.com/office/officeart/2008/layout/NameandTitleOrganizationalChart"/>
    <dgm:cxn modelId="{5A1812F4-6DDF-46A6-93AA-EF5E39AD9AF8}" type="presParOf" srcId="{4844CC2B-9FE2-4DB3-B04A-4111FCFE52B2}" destId="{F725E242-9FB8-4564-98BE-C2B511EDB45A}" srcOrd="0" destOrd="0" presId="urn:microsoft.com/office/officeart/2008/layout/NameandTitleOrganizationalChart"/>
    <dgm:cxn modelId="{F8623DC9-6F5A-4A25-9698-8BFD7850FB18}" type="presParOf" srcId="{4844CC2B-9FE2-4DB3-B04A-4111FCFE52B2}" destId="{16101845-A618-4356-91EB-A156721F3E34}" srcOrd="1" destOrd="0" presId="urn:microsoft.com/office/officeart/2008/layout/NameandTitleOrganizationalChart"/>
    <dgm:cxn modelId="{8CE1D02B-5371-49AF-B676-03BDB48E4099}" type="presParOf" srcId="{4844CC2B-9FE2-4DB3-B04A-4111FCFE52B2}" destId="{89F21B12-E21C-4AC7-AE16-DF5DDFF07D55}" srcOrd="2" destOrd="0" presId="urn:microsoft.com/office/officeart/2008/layout/NameandTitleOrganizationalChart"/>
    <dgm:cxn modelId="{36DFC508-7B96-467B-859C-726188E78C64}" type="presParOf" srcId="{C9F063B1-EA72-4429-B7A6-A71E4884C9F7}" destId="{9485BE15-DF5F-4EEC-BA14-9C6C094B6C3E}" srcOrd="1" destOrd="0" presId="urn:microsoft.com/office/officeart/2008/layout/NameandTitleOrganizationalChart"/>
    <dgm:cxn modelId="{49970944-C634-4B4A-9A18-6FAAE06C44F5}" type="presParOf" srcId="{C9F063B1-EA72-4429-B7A6-A71E4884C9F7}" destId="{EFB92109-CFE8-4C21-8EBE-1B4133F9BA05}" srcOrd="2" destOrd="0" presId="urn:microsoft.com/office/officeart/2008/layout/NameandTitleOrganizationalChart"/>
    <dgm:cxn modelId="{85642CEE-D94A-4784-A2D2-6394A1D1849F}" type="presParOf" srcId="{23E6FE94-17E2-4480-A6BD-921B2EF06F7A}" destId="{E3DB9741-7B59-4ADE-BF50-1A5B17A8CE3F}" srcOrd="2" destOrd="0" presId="urn:microsoft.com/office/officeart/2008/layout/NameandTitleOrganizationalChart"/>
    <dgm:cxn modelId="{C042284B-55C1-49E2-889D-38E1876599D6}" type="presParOf" srcId="{23E6FE94-17E2-4480-A6BD-921B2EF06F7A}" destId="{649D86F1-2884-4F38-88F7-DFD7795978EB}" srcOrd="3" destOrd="0" presId="urn:microsoft.com/office/officeart/2008/layout/NameandTitleOrganizationalChart"/>
    <dgm:cxn modelId="{013C4ECA-0392-4F3C-BA36-BBCB8B4EEF32}" type="presParOf" srcId="{649D86F1-2884-4F38-88F7-DFD7795978EB}" destId="{E4FB64C0-43FF-41AA-84C4-42D166F09BE6}" srcOrd="0" destOrd="0" presId="urn:microsoft.com/office/officeart/2008/layout/NameandTitleOrganizationalChart"/>
    <dgm:cxn modelId="{22BC89AD-D3A6-46C0-A0F3-702C83DE5758}" type="presParOf" srcId="{E4FB64C0-43FF-41AA-84C4-42D166F09BE6}" destId="{D36C0C50-F574-489F-9CF8-A189F70435B3}" srcOrd="0" destOrd="0" presId="urn:microsoft.com/office/officeart/2008/layout/NameandTitleOrganizationalChart"/>
    <dgm:cxn modelId="{559C02F5-56AE-4809-874F-539E8D44D22F}" type="presParOf" srcId="{E4FB64C0-43FF-41AA-84C4-42D166F09BE6}" destId="{84EE05FD-350F-4672-B015-8E706D408ED4}" srcOrd="1" destOrd="0" presId="urn:microsoft.com/office/officeart/2008/layout/NameandTitleOrganizationalChart"/>
    <dgm:cxn modelId="{1688DF34-9C8F-4D4C-A994-E82004BC6226}" type="presParOf" srcId="{E4FB64C0-43FF-41AA-84C4-42D166F09BE6}" destId="{3AD58E0A-D343-4930-8623-FCFFB87601B9}" srcOrd="2" destOrd="0" presId="urn:microsoft.com/office/officeart/2008/layout/NameandTitleOrganizationalChart"/>
    <dgm:cxn modelId="{BAF9B306-F1F0-4A12-800A-33ACA3AB8AE6}" type="presParOf" srcId="{649D86F1-2884-4F38-88F7-DFD7795978EB}" destId="{61C2CA64-FA94-4903-B23C-4DCD560C7F3A}" srcOrd="1" destOrd="0" presId="urn:microsoft.com/office/officeart/2008/layout/NameandTitleOrganizationalChart"/>
    <dgm:cxn modelId="{C7DCA022-BC15-46CE-8753-A1F96491BEE4}" type="presParOf" srcId="{649D86F1-2884-4F38-88F7-DFD7795978EB}" destId="{4636A3EF-4080-496F-8A74-5D55D2B51F7C}" srcOrd="2" destOrd="0" presId="urn:microsoft.com/office/officeart/2008/layout/NameandTitleOrganizationalChart"/>
    <dgm:cxn modelId="{3FDD1E74-E904-4CA4-BB6E-39577D8B00EB}" type="presParOf" srcId="{23E6FE94-17E2-4480-A6BD-921B2EF06F7A}" destId="{F9BEC2C4-B325-41BE-B6A3-32A403AC7170}" srcOrd="4" destOrd="0" presId="urn:microsoft.com/office/officeart/2008/layout/NameandTitleOrganizationalChart"/>
    <dgm:cxn modelId="{3F06F2E7-DB67-420B-980F-A88A07D00EEC}" type="presParOf" srcId="{23E6FE94-17E2-4480-A6BD-921B2EF06F7A}" destId="{0EBE191A-BCC0-401D-BECB-9B6D07FC1A91}" srcOrd="5" destOrd="0" presId="urn:microsoft.com/office/officeart/2008/layout/NameandTitleOrganizationalChart"/>
    <dgm:cxn modelId="{3EDF132F-FDF1-4EBE-ADEE-CCCEF4BC1626}" type="presParOf" srcId="{0EBE191A-BCC0-401D-BECB-9B6D07FC1A91}" destId="{D7BE2512-4030-456D-91E0-F62DAFC4D89C}" srcOrd="0" destOrd="0" presId="urn:microsoft.com/office/officeart/2008/layout/NameandTitleOrganizationalChart"/>
    <dgm:cxn modelId="{0DABE9CF-5335-4551-B28E-4C5DD571B57B}" type="presParOf" srcId="{D7BE2512-4030-456D-91E0-F62DAFC4D89C}" destId="{7002CCBE-21D2-4CC1-92D0-DB50FC31FD4A}" srcOrd="0" destOrd="0" presId="urn:microsoft.com/office/officeart/2008/layout/NameandTitleOrganizationalChart"/>
    <dgm:cxn modelId="{C682E368-56DB-4B79-B9E4-C0BB3D4B809F}" type="presParOf" srcId="{D7BE2512-4030-456D-91E0-F62DAFC4D89C}" destId="{5A577F11-7776-4E5E-8CA0-1333284000E6}" srcOrd="1" destOrd="0" presId="urn:microsoft.com/office/officeart/2008/layout/NameandTitleOrganizationalChart"/>
    <dgm:cxn modelId="{19804F5F-B69D-4D2F-B46B-1DA5A2A33D2A}" type="presParOf" srcId="{D7BE2512-4030-456D-91E0-F62DAFC4D89C}" destId="{CE4CFDFE-C34D-4930-8D16-6B81D6037A5A}" srcOrd="2" destOrd="0" presId="urn:microsoft.com/office/officeart/2008/layout/NameandTitleOrganizationalChart"/>
    <dgm:cxn modelId="{FA1A0C0E-EED1-432B-90FE-9E3A78402805}" type="presParOf" srcId="{0EBE191A-BCC0-401D-BECB-9B6D07FC1A91}" destId="{0D9C0CFE-617C-441E-8C3A-B86499D022B5}" srcOrd="1" destOrd="0" presId="urn:microsoft.com/office/officeart/2008/layout/NameandTitleOrganizationalChart"/>
    <dgm:cxn modelId="{E4A56AA2-68E1-4A9C-8847-3F16227C505B}" type="presParOf" srcId="{0EBE191A-BCC0-401D-BECB-9B6D07FC1A91}" destId="{31E2F1CB-4589-434C-B0D1-7709CCBE6D3A}" srcOrd="2" destOrd="0" presId="urn:microsoft.com/office/officeart/2008/layout/NameandTitleOrganizationalChart"/>
    <dgm:cxn modelId="{88518A25-93AE-468F-B0E7-EBCB8A63FD98}" type="presParOf" srcId="{23E6FE94-17E2-4480-A6BD-921B2EF06F7A}" destId="{4C3C4242-E156-4DA9-8F7B-1117E238912B}" srcOrd="6" destOrd="0" presId="urn:microsoft.com/office/officeart/2008/layout/NameandTitleOrganizationalChart"/>
    <dgm:cxn modelId="{29E11E77-6844-4D05-BBAD-65BDD2F551C2}" type="presParOf" srcId="{23E6FE94-17E2-4480-A6BD-921B2EF06F7A}" destId="{50AA122D-E4FC-47D8-B2AA-3443FA24880C}" srcOrd="7" destOrd="0" presId="urn:microsoft.com/office/officeart/2008/layout/NameandTitleOrganizationalChart"/>
    <dgm:cxn modelId="{F7F9EC02-7978-435B-91AC-92374179919F}" type="presParOf" srcId="{50AA122D-E4FC-47D8-B2AA-3443FA24880C}" destId="{6B0F156B-44CA-486C-B95A-D2F88A82504B}" srcOrd="0" destOrd="0" presId="urn:microsoft.com/office/officeart/2008/layout/NameandTitleOrganizationalChart"/>
    <dgm:cxn modelId="{A08A55BB-BBE5-4134-9DC8-1821101249B7}" type="presParOf" srcId="{6B0F156B-44CA-486C-B95A-D2F88A82504B}" destId="{F7FC3F3F-D80F-42DE-9DA1-223FFE0E12C5}" srcOrd="0" destOrd="0" presId="urn:microsoft.com/office/officeart/2008/layout/NameandTitleOrganizationalChart"/>
    <dgm:cxn modelId="{700FEFA5-57E9-4088-98DE-05B2555061FC}" type="presParOf" srcId="{6B0F156B-44CA-486C-B95A-D2F88A82504B}" destId="{BFDC359B-BA27-41CE-BC14-D48F6F75CB90}" srcOrd="1" destOrd="0" presId="urn:microsoft.com/office/officeart/2008/layout/NameandTitleOrganizationalChart"/>
    <dgm:cxn modelId="{74C892A7-BA7B-46E6-9574-4E6A30D0A287}" type="presParOf" srcId="{6B0F156B-44CA-486C-B95A-D2F88A82504B}" destId="{FA887ADB-C257-4E88-ABB4-DD690C188154}" srcOrd="2" destOrd="0" presId="urn:microsoft.com/office/officeart/2008/layout/NameandTitleOrganizationalChart"/>
    <dgm:cxn modelId="{34D69A43-9C42-45D4-BE3A-5E55EBAF0670}" type="presParOf" srcId="{50AA122D-E4FC-47D8-B2AA-3443FA24880C}" destId="{D2456BAF-B3DD-4685-B549-D4B8C514AC5A}" srcOrd="1" destOrd="0" presId="urn:microsoft.com/office/officeart/2008/layout/NameandTitleOrganizationalChart"/>
    <dgm:cxn modelId="{312D537D-3770-4CEA-BCF1-B53647AFF17E}" type="presParOf" srcId="{50AA122D-E4FC-47D8-B2AA-3443FA24880C}" destId="{6BE9D03F-63B4-4C2C-9609-718C55E340C7}" srcOrd="2" destOrd="0" presId="urn:microsoft.com/office/officeart/2008/layout/NameandTitleOrganizationalChart"/>
    <dgm:cxn modelId="{ADD5B142-3F38-403E-A410-F366D9EA9385}" type="presParOf" srcId="{5C0A1056-0DED-45C9-8611-503BDAD206AC}" destId="{4589BD91-A8BC-409F-8DB6-0E924BF135F8}" srcOrd="2" destOrd="0" presId="urn:microsoft.com/office/officeart/2008/layout/NameandTitleOrganizationalChart"/>
    <dgm:cxn modelId="{4CE24809-0533-4203-A326-2969F1ED8E0A}" type="presParOf" srcId="{4589BD91-A8BC-409F-8DB6-0E924BF135F8}" destId="{A48FCEFC-028A-48C7-9D12-4E5D98C5E42C}" srcOrd="0" destOrd="0" presId="urn:microsoft.com/office/officeart/2008/layout/NameandTitleOrganizationalChart"/>
    <dgm:cxn modelId="{DC4CF8BC-FF23-45C8-8C77-7DD16E2B2BA5}" type="presParOf" srcId="{4589BD91-A8BC-409F-8DB6-0E924BF135F8}" destId="{9F4D3127-E622-4A76-A4C2-87B035A87A5B}" srcOrd="1" destOrd="0" presId="urn:microsoft.com/office/officeart/2008/layout/NameandTitleOrganizationalChart"/>
    <dgm:cxn modelId="{6321CD43-D12C-4A6B-BE58-2917ABEDC9B9}" type="presParOf" srcId="{9F4D3127-E622-4A76-A4C2-87B035A87A5B}" destId="{C924E4BE-1F86-4825-86A1-CF87C374B661}" srcOrd="0" destOrd="0" presId="urn:microsoft.com/office/officeart/2008/layout/NameandTitleOrganizationalChart"/>
    <dgm:cxn modelId="{691BEE3B-D9DB-4912-910E-4E46BDAAEC7A}" type="presParOf" srcId="{C924E4BE-1F86-4825-86A1-CF87C374B661}" destId="{5A99F425-1EA9-4A3E-B2C9-D0FA38928DB8}" srcOrd="0" destOrd="0" presId="urn:microsoft.com/office/officeart/2008/layout/NameandTitleOrganizationalChart"/>
    <dgm:cxn modelId="{E7B1B91D-99E3-41A3-875E-1FDABB9A8E1A}" type="presParOf" srcId="{C924E4BE-1F86-4825-86A1-CF87C374B661}" destId="{1D06D778-9725-49BB-8FC5-325057DE3AC3}" srcOrd="1" destOrd="0" presId="urn:microsoft.com/office/officeart/2008/layout/NameandTitleOrganizationalChart"/>
    <dgm:cxn modelId="{1BED1772-25F1-4996-996E-FDA6983F7FB7}" type="presParOf" srcId="{C924E4BE-1F86-4825-86A1-CF87C374B661}" destId="{584335BF-5C22-4DF3-95F8-49D99453D133}" srcOrd="2" destOrd="0" presId="urn:microsoft.com/office/officeart/2008/layout/NameandTitleOrganizationalChart"/>
    <dgm:cxn modelId="{FD10DD20-E24A-439E-89F4-6C45CC114982}" type="presParOf" srcId="{9F4D3127-E622-4A76-A4C2-87B035A87A5B}" destId="{EB1AADDB-BFF4-4893-B873-B53F8103F396}" srcOrd="1" destOrd="0" presId="urn:microsoft.com/office/officeart/2008/layout/NameandTitleOrganizationalChart"/>
    <dgm:cxn modelId="{772E36E3-2DB7-4B05-B6BA-A3D72016AFB1}" type="presParOf" srcId="{9F4D3127-E622-4A76-A4C2-87B035A87A5B}" destId="{932A161D-DB7A-426C-96BB-FF132F0FEF71}" srcOrd="2" destOrd="0" presId="urn:microsoft.com/office/officeart/2008/layout/NameandTitleOrganizationalChart"/>
    <dgm:cxn modelId="{15AA1496-C51F-4A29-9353-6E657BD81342}" type="presParOf" srcId="{4589BD91-A8BC-409F-8DB6-0E924BF135F8}" destId="{49610F70-20BB-4FAD-BFEB-5C11A797390E}" srcOrd="2" destOrd="0" presId="urn:microsoft.com/office/officeart/2008/layout/NameandTitleOrganizationalChart"/>
    <dgm:cxn modelId="{DB287F45-6C11-43F1-9E73-57F3D9C1A13B}" type="presParOf" srcId="{4589BD91-A8BC-409F-8DB6-0E924BF135F8}" destId="{ED352DCB-225A-442F-BCA2-B00883A722F3}" srcOrd="3" destOrd="0" presId="urn:microsoft.com/office/officeart/2008/layout/NameandTitleOrganizationalChart"/>
    <dgm:cxn modelId="{039BB6CE-65AB-4436-9E19-B30BD7A245C8}" type="presParOf" srcId="{ED352DCB-225A-442F-BCA2-B00883A722F3}" destId="{B28821D3-5AAA-449A-B718-42101423A5D4}" srcOrd="0" destOrd="0" presId="urn:microsoft.com/office/officeart/2008/layout/NameandTitleOrganizationalChart"/>
    <dgm:cxn modelId="{3470CE79-C49E-4AE3-9B3D-429474422481}" type="presParOf" srcId="{B28821D3-5AAA-449A-B718-42101423A5D4}" destId="{13D0C237-A8B2-43D0-AD6E-1742C4806465}" srcOrd="0" destOrd="0" presId="urn:microsoft.com/office/officeart/2008/layout/NameandTitleOrganizationalChart"/>
    <dgm:cxn modelId="{B34C36A9-B1FE-4F5E-BEAC-7C3C8351E434}" type="presParOf" srcId="{B28821D3-5AAA-449A-B718-42101423A5D4}" destId="{8CB5E423-F550-4019-871F-B5E118A5177B}" srcOrd="1" destOrd="0" presId="urn:microsoft.com/office/officeart/2008/layout/NameandTitleOrganizationalChart"/>
    <dgm:cxn modelId="{027B4A4B-0E4F-45C6-A367-0213B9A7BB7C}" type="presParOf" srcId="{B28821D3-5AAA-449A-B718-42101423A5D4}" destId="{6693B9FA-0720-479F-9EC7-5974E73AC4A1}" srcOrd="2" destOrd="0" presId="urn:microsoft.com/office/officeart/2008/layout/NameandTitleOrganizationalChart"/>
    <dgm:cxn modelId="{80431FAA-5BF4-46A0-A92F-7333A471C296}" type="presParOf" srcId="{ED352DCB-225A-442F-BCA2-B00883A722F3}" destId="{67B6CE64-379A-4969-BF72-A20AE4884472}" srcOrd="1" destOrd="0" presId="urn:microsoft.com/office/officeart/2008/layout/NameandTitleOrganizationalChart"/>
    <dgm:cxn modelId="{1AB78E46-4507-48F5-97E2-3EFD90475522}" type="presParOf" srcId="{ED352DCB-225A-442F-BCA2-B00883A722F3}" destId="{76356E38-7239-43F3-B7B9-DF121D87C946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2918C6-6303-4F05-A688-FD45E5469573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96FF54F7-6569-4BE4-B8BC-5FF58243CBE2}">
      <dgm:prSet phldrT="[Tekst]" custT="1"/>
      <dgm:spPr>
        <a:solidFill>
          <a:srgbClr val="FF0000"/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Wypadki śmiertelne</a:t>
          </a:r>
        </a:p>
      </dgm:t>
    </dgm:pt>
    <dgm:pt modelId="{2B0108F6-968A-4055-91CE-7BBD2374D53B}" type="parTrans" cxnId="{5D8F3478-885A-4BF5-BFF9-6531D6659855}">
      <dgm:prSet/>
      <dgm:spPr/>
      <dgm:t>
        <a:bodyPr/>
        <a:lstStyle/>
        <a:p>
          <a:endParaRPr lang="pl-PL"/>
        </a:p>
      </dgm:t>
    </dgm:pt>
    <dgm:pt modelId="{65F58072-7DA1-4C50-807C-2D2D34CCBBE7}" type="sibTrans" cxnId="{5D8F3478-885A-4BF5-BFF9-6531D6659855}">
      <dgm:prSet/>
      <dgm:spPr/>
      <dgm:t>
        <a:bodyPr/>
        <a:lstStyle/>
        <a:p>
          <a:endParaRPr lang="pl-PL"/>
        </a:p>
      </dgm:t>
    </dgm:pt>
    <dgm:pt modelId="{CE9CBED5-91E4-4234-BE4B-7675226748FB}">
      <dgm:prSet phldrT="[Tekst]" custT="1"/>
      <dgm:spPr>
        <a:solidFill>
          <a:srgbClr val="00B050"/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Obserwacje</a:t>
          </a:r>
        </a:p>
      </dgm:t>
    </dgm:pt>
    <dgm:pt modelId="{2254BBBE-2A7C-4843-BA4F-5DB95255A4D4}" type="parTrans" cxnId="{55BC9A9D-0DF6-4C15-B7B9-0406B0C577FE}">
      <dgm:prSet/>
      <dgm:spPr/>
      <dgm:t>
        <a:bodyPr/>
        <a:lstStyle/>
        <a:p>
          <a:endParaRPr lang="pl-PL"/>
        </a:p>
      </dgm:t>
    </dgm:pt>
    <dgm:pt modelId="{7153A0BE-59F5-41C5-8C0D-4F304FE6964C}" type="sibTrans" cxnId="{55BC9A9D-0DF6-4C15-B7B9-0406B0C577FE}">
      <dgm:prSet/>
      <dgm:spPr/>
      <dgm:t>
        <a:bodyPr/>
        <a:lstStyle/>
        <a:p>
          <a:endParaRPr lang="pl-PL"/>
        </a:p>
      </dgm:t>
    </dgm:pt>
    <dgm:pt modelId="{166A6248-3A1A-4DBF-8EB3-7493D840BA79}">
      <dgm:prSet custT="1"/>
      <dgm:spPr>
        <a:solidFill>
          <a:srgbClr val="FFC000"/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Wypadki</a:t>
          </a:r>
        </a:p>
      </dgm:t>
    </dgm:pt>
    <dgm:pt modelId="{68EB77FF-1ED1-41D6-ACDE-BE481AE30584}" type="parTrans" cxnId="{1C21F810-5DC1-4258-9A1E-153DFF670BA7}">
      <dgm:prSet/>
      <dgm:spPr/>
      <dgm:t>
        <a:bodyPr/>
        <a:lstStyle/>
        <a:p>
          <a:endParaRPr lang="pl-PL"/>
        </a:p>
      </dgm:t>
    </dgm:pt>
    <dgm:pt modelId="{F2CDBE7E-A2C9-4E4F-8D2E-D5FBB6020C77}" type="sibTrans" cxnId="{1C21F810-5DC1-4258-9A1E-153DFF670BA7}">
      <dgm:prSet/>
      <dgm:spPr/>
      <dgm:t>
        <a:bodyPr/>
        <a:lstStyle/>
        <a:p>
          <a:endParaRPr lang="pl-PL"/>
        </a:p>
      </dgm:t>
    </dgm:pt>
    <dgm:pt modelId="{39023288-977B-4CE3-945C-897D63552683}">
      <dgm:prSet custT="1"/>
      <dgm:spPr>
        <a:solidFill>
          <a:srgbClr val="FFFF00"/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Poważne incydenty</a:t>
          </a:r>
        </a:p>
      </dgm:t>
    </dgm:pt>
    <dgm:pt modelId="{D2DB92AF-E37A-469C-BAD9-5CE41197A39B}" type="parTrans" cxnId="{245BDD9C-AA77-4194-954D-E566B955F8B1}">
      <dgm:prSet/>
      <dgm:spPr/>
      <dgm:t>
        <a:bodyPr/>
        <a:lstStyle/>
        <a:p>
          <a:endParaRPr lang="pl-PL"/>
        </a:p>
      </dgm:t>
    </dgm:pt>
    <dgm:pt modelId="{273E63D9-0793-402D-9306-3FEE5855ECA2}" type="sibTrans" cxnId="{245BDD9C-AA77-4194-954D-E566B955F8B1}">
      <dgm:prSet/>
      <dgm:spPr/>
      <dgm:t>
        <a:bodyPr/>
        <a:lstStyle/>
        <a:p>
          <a:endParaRPr lang="pl-PL"/>
        </a:p>
      </dgm:t>
    </dgm:pt>
    <dgm:pt modelId="{DE6F85E2-DE0D-42B8-B0A3-63F00D9A37E2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Pierwsza pomoc</a:t>
          </a:r>
        </a:p>
      </dgm:t>
    </dgm:pt>
    <dgm:pt modelId="{5DA9346A-D216-421D-93A9-5EFA0EF6D2FE}" type="parTrans" cxnId="{51B0C528-891D-4FF5-99E3-91DECBB57AFF}">
      <dgm:prSet/>
      <dgm:spPr/>
      <dgm:t>
        <a:bodyPr/>
        <a:lstStyle/>
        <a:p>
          <a:endParaRPr lang="pl-PL"/>
        </a:p>
      </dgm:t>
    </dgm:pt>
    <dgm:pt modelId="{4911BDB4-00EC-4D1A-B1E7-B447B55D5CA2}" type="sibTrans" cxnId="{51B0C528-891D-4FF5-99E3-91DECBB57AFF}">
      <dgm:prSet/>
      <dgm:spPr/>
      <dgm:t>
        <a:bodyPr/>
        <a:lstStyle/>
        <a:p>
          <a:endParaRPr lang="pl-PL"/>
        </a:p>
      </dgm:t>
    </dgm:pt>
    <dgm:pt modelId="{44D4BB5A-E076-4951-A256-21C31E320857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Małe incydenty</a:t>
          </a:r>
        </a:p>
      </dgm:t>
    </dgm:pt>
    <dgm:pt modelId="{ACB9BBE3-0C63-4388-95D6-5F6F2339EC81}" type="parTrans" cxnId="{83FE5152-DD44-4F3B-B2F4-1E123FE52016}">
      <dgm:prSet/>
      <dgm:spPr/>
      <dgm:t>
        <a:bodyPr/>
        <a:lstStyle/>
        <a:p>
          <a:endParaRPr lang="pl-PL"/>
        </a:p>
      </dgm:t>
    </dgm:pt>
    <dgm:pt modelId="{B21C0186-6CEF-4160-BFC4-A37D8E828DAA}" type="sibTrans" cxnId="{83FE5152-DD44-4F3B-B2F4-1E123FE52016}">
      <dgm:prSet/>
      <dgm:spPr/>
      <dgm:t>
        <a:bodyPr/>
        <a:lstStyle/>
        <a:p>
          <a:endParaRPr lang="pl-PL"/>
        </a:p>
      </dgm:t>
    </dgm:pt>
    <dgm:pt modelId="{E213B663-D3A6-49FB-9543-B2EF5E6ABF3D}" type="pres">
      <dgm:prSet presAssocID="{362918C6-6303-4F05-A688-FD45E5469573}" presName="Name0" presStyleCnt="0">
        <dgm:presLayoutVars>
          <dgm:dir/>
          <dgm:animLvl val="lvl"/>
          <dgm:resizeHandles val="exact"/>
        </dgm:presLayoutVars>
      </dgm:prSet>
      <dgm:spPr/>
    </dgm:pt>
    <dgm:pt modelId="{BB70CC0D-FCE2-43E9-B9A7-23E70226A621}" type="pres">
      <dgm:prSet presAssocID="{96FF54F7-6569-4BE4-B8BC-5FF58243CBE2}" presName="Name8" presStyleCnt="0"/>
      <dgm:spPr/>
    </dgm:pt>
    <dgm:pt modelId="{CD0ED154-BF6D-4E9E-864C-2516204995BC}" type="pres">
      <dgm:prSet presAssocID="{96FF54F7-6569-4BE4-B8BC-5FF58243CBE2}" presName="level" presStyleLbl="node1" presStyleIdx="0" presStyleCnt="6">
        <dgm:presLayoutVars>
          <dgm:chMax val="1"/>
          <dgm:bulletEnabled val="1"/>
        </dgm:presLayoutVars>
      </dgm:prSet>
      <dgm:spPr/>
    </dgm:pt>
    <dgm:pt modelId="{6879D428-59B1-4AD7-A678-AE5535DE551F}" type="pres">
      <dgm:prSet presAssocID="{96FF54F7-6569-4BE4-B8BC-5FF58243CBE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3C53269-E05B-4090-905C-CEE3448EDD44}" type="pres">
      <dgm:prSet presAssocID="{166A6248-3A1A-4DBF-8EB3-7493D840BA79}" presName="Name8" presStyleCnt="0"/>
      <dgm:spPr/>
    </dgm:pt>
    <dgm:pt modelId="{56E385A8-8B78-49E4-B44A-DBE313A3ED74}" type="pres">
      <dgm:prSet presAssocID="{166A6248-3A1A-4DBF-8EB3-7493D840BA79}" presName="level" presStyleLbl="node1" presStyleIdx="1" presStyleCnt="6">
        <dgm:presLayoutVars>
          <dgm:chMax val="1"/>
          <dgm:bulletEnabled val="1"/>
        </dgm:presLayoutVars>
      </dgm:prSet>
      <dgm:spPr/>
    </dgm:pt>
    <dgm:pt modelId="{C93B3DAF-D0F9-42E9-9BEC-77F5FAB997D7}" type="pres">
      <dgm:prSet presAssocID="{166A6248-3A1A-4DBF-8EB3-7493D840BA7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7F4F5CD-A8C1-4142-8569-7BE0EE7CB7BB}" type="pres">
      <dgm:prSet presAssocID="{39023288-977B-4CE3-945C-897D63552683}" presName="Name8" presStyleCnt="0"/>
      <dgm:spPr/>
    </dgm:pt>
    <dgm:pt modelId="{5D37ED0B-33C5-4205-998D-F4140755BAAC}" type="pres">
      <dgm:prSet presAssocID="{39023288-977B-4CE3-945C-897D63552683}" presName="level" presStyleLbl="node1" presStyleIdx="2" presStyleCnt="6">
        <dgm:presLayoutVars>
          <dgm:chMax val="1"/>
          <dgm:bulletEnabled val="1"/>
        </dgm:presLayoutVars>
      </dgm:prSet>
      <dgm:spPr/>
    </dgm:pt>
    <dgm:pt modelId="{3C19085F-890A-469F-9E46-9DE7D6445541}" type="pres">
      <dgm:prSet presAssocID="{39023288-977B-4CE3-945C-897D6355268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F07340F-0533-4837-8770-848CCB8AD348}" type="pres">
      <dgm:prSet presAssocID="{DE6F85E2-DE0D-42B8-B0A3-63F00D9A37E2}" presName="Name8" presStyleCnt="0"/>
      <dgm:spPr/>
    </dgm:pt>
    <dgm:pt modelId="{1CA79F52-2D6D-437C-A5AF-7E09A2AE096B}" type="pres">
      <dgm:prSet presAssocID="{DE6F85E2-DE0D-42B8-B0A3-63F00D9A37E2}" presName="level" presStyleLbl="node1" presStyleIdx="3" presStyleCnt="6">
        <dgm:presLayoutVars>
          <dgm:chMax val="1"/>
          <dgm:bulletEnabled val="1"/>
        </dgm:presLayoutVars>
      </dgm:prSet>
      <dgm:spPr/>
    </dgm:pt>
    <dgm:pt modelId="{9F121690-0A83-43AD-BAFB-4F91C681A70D}" type="pres">
      <dgm:prSet presAssocID="{DE6F85E2-DE0D-42B8-B0A3-63F00D9A37E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3516A03-E874-4418-A5A6-BA5990AC872E}" type="pres">
      <dgm:prSet presAssocID="{44D4BB5A-E076-4951-A256-21C31E320857}" presName="Name8" presStyleCnt="0"/>
      <dgm:spPr/>
    </dgm:pt>
    <dgm:pt modelId="{FFB664E0-4805-47FB-8746-5F2A174D78BA}" type="pres">
      <dgm:prSet presAssocID="{44D4BB5A-E076-4951-A256-21C31E320857}" presName="level" presStyleLbl="node1" presStyleIdx="4" presStyleCnt="6">
        <dgm:presLayoutVars>
          <dgm:chMax val="1"/>
          <dgm:bulletEnabled val="1"/>
        </dgm:presLayoutVars>
      </dgm:prSet>
      <dgm:spPr/>
    </dgm:pt>
    <dgm:pt modelId="{741F87A4-B860-4DC6-9E38-6C208CBD4FD1}" type="pres">
      <dgm:prSet presAssocID="{44D4BB5A-E076-4951-A256-21C31E32085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048084B-8597-4D17-B0C0-9B43FCC17A91}" type="pres">
      <dgm:prSet presAssocID="{CE9CBED5-91E4-4234-BE4B-7675226748FB}" presName="Name8" presStyleCnt="0"/>
      <dgm:spPr/>
    </dgm:pt>
    <dgm:pt modelId="{4E15CFAE-4283-4799-9AAF-94D2CFA82576}" type="pres">
      <dgm:prSet presAssocID="{CE9CBED5-91E4-4234-BE4B-7675226748FB}" presName="level" presStyleLbl="node1" presStyleIdx="5" presStyleCnt="6">
        <dgm:presLayoutVars>
          <dgm:chMax val="1"/>
          <dgm:bulletEnabled val="1"/>
        </dgm:presLayoutVars>
      </dgm:prSet>
      <dgm:spPr/>
    </dgm:pt>
    <dgm:pt modelId="{E69C1E6E-CABA-48A8-9241-1DCBE21168EB}" type="pres">
      <dgm:prSet presAssocID="{CE9CBED5-91E4-4234-BE4B-7675226748FB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C21F810-5DC1-4258-9A1E-153DFF670BA7}" srcId="{362918C6-6303-4F05-A688-FD45E5469573}" destId="{166A6248-3A1A-4DBF-8EB3-7493D840BA79}" srcOrd="1" destOrd="0" parTransId="{68EB77FF-1ED1-41D6-ACDE-BE481AE30584}" sibTransId="{F2CDBE7E-A2C9-4E4F-8D2E-D5FBB6020C77}"/>
    <dgm:cxn modelId="{51B0C528-891D-4FF5-99E3-91DECBB57AFF}" srcId="{362918C6-6303-4F05-A688-FD45E5469573}" destId="{DE6F85E2-DE0D-42B8-B0A3-63F00D9A37E2}" srcOrd="3" destOrd="0" parTransId="{5DA9346A-D216-421D-93A9-5EFA0EF6D2FE}" sibTransId="{4911BDB4-00EC-4D1A-B1E7-B447B55D5CA2}"/>
    <dgm:cxn modelId="{AFFF1F2B-8439-4476-A202-5CABEA8D5491}" type="presOf" srcId="{39023288-977B-4CE3-945C-897D63552683}" destId="{3C19085F-890A-469F-9E46-9DE7D6445541}" srcOrd="1" destOrd="0" presId="urn:microsoft.com/office/officeart/2005/8/layout/pyramid1"/>
    <dgm:cxn modelId="{149E3C2D-955B-4083-82A8-94A74FDC484D}" type="presOf" srcId="{DE6F85E2-DE0D-42B8-B0A3-63F00D9A37E2}" destId="{9F121690-0A83-43AD-BAFB-4F91C681A70D}" srcOrd="1" destOrd="0" presId="urn:microsoft.com/office/officeart/2005/8/layout/pyramid1"/>
    <dgm:cxn modelId="{00A8304E-F17A-443A-9545-8FAD48C5AC48}" type="presOf" srcId="{39023288-977B-4CE3-945C-897D63552683}" destId="{5D37ED0B-33C5-4205-998D-F4140755BAAC}" srcOrd="0" destOrd="0" presId="urn:microsoft.com/office/officeart/2005/8/layout/pyramid1"/>
    <dgm:cxn modelId="{FA77A34E-FBCE-4936-ABEE-F56BD84EDBFE}" type="presOf" srcId="{96FF54F7-6569-4BE4-B8BC-5FF58243CBE2}" destId="{6879D428-59B1-4AD7-A678-AE5535DE551F}" srcOrd="1" destOrd="0" presId="urn:microsoft.com/office/officeart/2005/8/layout/pyramid1"/>
    <dgm:cxn modelId="{548BD870-1891-459C-A35C-779FC98EA8DD}" type="presOf" srcId="{CE9CBED5-91E4-4234-BE4B-7675226748FB}" destId="{E69C1E6E-CABA-48A8-9241-1DCBE21168EB}" srcOrd="1" destOrd="0" presId="urn:microsoft.com/office/officeart/2005/8/layout/pyramid1"/>
    <dgm:cxn modelId="{83FE5152-DD44-4F3B-B2F4-1E123FE52016}" srcId="{362918C6-6303-4F05-A688-FD45E5469573}" destId="{44D4BB5A-E076-4951-A256-21C31E320857}" srcOrd="4" destOrd="0" parTransId="{ACB9BBE3-0C63-4388-95D6-5F6F2339EC81}" sibTransId="{B21C0186-6CEF-4160-BFC4-A37D8E828DAA}"/>
    <dgm:cxn modelId="{5D8F3478-885A-4BF5-BFF9-6531D6659855}" srcId="{362918C6-6303-4F05-A688-FD45E5469573}" destId="{96FF54F7-6569-4BE4-B8BC-5FF58243CBE2}" srcOrd="0" destOrd="0" parTransId="{2B0108F6-968A-4055-91CE-7BBD2374D53B}" sibTransId="{65F58072-7DA1-4C50-807C-2D2D34CCBBE7}"/>
    <dgm:cxn modelId="{24D72680-54C3-45B0-BD47-92026364941E}" type="presOf" srcId="{44D4BB5A-E076-4951-A256-21C31E320857}" destId="{FFB664E0-4805-47FB-8746-5F2A174D78BA}" srcOrd="0" destOrd="0" presId="urn:microsoft.com/office/officeart/2005/8/layout/pyramid1"/>
    <dgm:cxn modelId="{C0A20D99-6FB2-4C57-87D2-D4A92CA184FF}" type="presOf" srcId="{96FF54F7-6569-4BE4-B8BC-5FF58243CBE2}" destId="{CD0ED154-BF6D-4E9E-864C-2516204995BC}" srcOrd="0" destOrd="0" presId="urn:microsoft.com/office/officeart/2005/8/layout/pyramid1"/>
    <dgm:cxn modelId="{245BDD9C-AA77-4194-954D-E566B955F8B1}" srcId="{362918C6-6303-4F05-A688-FD45E5469573}" destId="{39023288-977B-4CE3-945C-897D63552683}" srcOrd="2" destOrd="0" parTransId="{D2DB92AF-E37A-469C-BAD9-5CE41197A39B}" sibTransId="{273E63D9-0793-402D-9306-3FEE5855ECA2}"/>
    <dgm:cxn modelId="{55BC9A9D-0DF6-4C15-B7B9-0406B0C577FE}" srcId="{362918C6-6303-4F05-A688-FD45E5469573}" destId="{CE9CBED5-91E4-4234-BE4B-7675226748FB}" srcOrd="5" destOrd="0" parTransId="{2254BBBE-2A7C-4843-BA4F-5DB95255A4D4}" sibTransId="{7153A0BE-59F5-41C5-8C0D-4F304FE6964C}"/>
    <dgm:cxn modelId="{1331959E-9A91-4867-AD20-2FC64FD6AD42}" type="presOf" srcId="{166A6248-3A1A-4DBF-8EB3-7493D840BA79}" destId="{C93B3DAF-D0F9-42E9-9BEC-77F5FAB997D7}" srcOrd="1" destOrd="0" presId="urn:microsoft.com/office/officeart/2005/8/layout/pyramid1"/>
    <dgm:cxn modelId="{DF00E1A1-4C40-4AA2-B04B-43A922D94332}" type="presOf" srcId="{44D4BB5A-E076-4951-A256-21C31E320857}" destId="{741F87A4-B860-4DC6-9E38-6C208CBD4FD1}" srcOrd="1" destOrd="0" presId="urn:microsoft.com/office/officeart/2005/8/layout/pyramid1"/>
    <dgm:cxn modelId="{8ACA95C3-D2B5-48FF-8A0A-5FEFB3DF6032}" type="presOf" srcId="{CE9CBED5-91E4-4234-BE4B-7675226748FB}" destId="{4E15CFAE-4283-4799-9AAF-94D2CFA82576}" srcOrd="0" destOrd="0" presId="urn:microsoft.com/office/officeart/2005/8/layout/pyramid1"/>
    <dgm:cxn modelId="{CC0E6AD1-D1A4-446F-BB44-5E2D66CFE959}" type="presOf" srcId="{166A6248-3A1A-4DBF-8EB3-7493D840BA79}" destId="{56E385A8-8B78-49E4-B44A-DBE313A3ED74}" srcOrd="0" destOrd="0" presId="urn:microsoft.com/office/officeart/2005/8/layout/pyramid1"/>
    <dgm:cxn modelId="{50BA1AFD-35D9-42BB-AEEB-CCB29FACEE0C}" type="presOf" srcId="{362918C6-6303-4F05-A688-FD45E5469573}" destId="{E213B663-D3A6-49FB-9543-B2EF5E6ABF3D}" srcOrd="0" destOrd="0" presId="urn:microsoft.com/office/officeart/2005/8/layout/pyramid1"/>
    <dgm:cxn modelId="{E18E27FE-E51D-4609-8400-D05C6F3D16D2}" type="presOf" srcId="{DE6F85E2-DE0D-42B8-B0A3-63F00D9A37E2}" destId="{1CA79F52-2D6D-437C-A5AF-7E09A2AE096B}" srcOrd="0" destOrd="0" presId="urn:microsoft.com/office/officeart/2005/8/layout/pyramid1"/>
    <dgm:cxn modelId="{DE89FAE1-F293-46D7-8D86-1405954EBAFF}" type="presParOf" srcId="{E213B663-D3A6-49FB-9543-B2EF5E6ABF3D}" destId="{BB70CC0D-FCE2-43E9-B9A7-23E70226A621}" srcOrd="0" destOrd="0" presId="urn:microsoft.com/office/officeart/2005/8/layout/pyramid1"/>
    <dgm:cxn modelId="{82BC0B14-5E99-4EE8-950A-3CB845DD0580}" type="presParOf" srcId="{BB70CC0D-FCE2-43E9-B9A7-23E70226A621}" destId="{CD0ED154-BF6D-4E9E-864C-2516204995BC}" srcOrd="0" destOrd="0" presId="urn:microsoft.com/office/officeart/2005/8/layout/pyramid1"/>
    <dgm:cxn modelId="{9740B023-D999-4B7C-823C-BD6936A9B394}" type="presParOf" srcId="{BB70CC0D-FCE2-43E9-B9A7-23E70226A621}" destId="{6879D428-59B1-4AD7-A678-AE5535DE551F}" srcOrd="1" destOrd="0" presId="urn:microsoft.com/office/officeart/2005/8/layout/pyramid1"/>
    <dgm:cxn modelId="{1F8D15B8-5F32-4F79-B013-85F5C1CAFEC4}" type="presParOf" srcId="{E213B663-D3A6-49FB-9543-B2EF5E6ABF3D}" destId="{B3C53269-E05B-4090-905C-CEE3448EDD44}" srcOrd="1" destOrd="0" presId="urn:microsoft.com/office/officeart/2005/8/layout/pyramid1"/>
    <dgm:cxn modelId="{83966963-2E88-4E67-9900-1F13FAFB6ADB}" type="presParOf" srcId="{B3C53269-E05B-4090-905C-CEE3448EDD44}" destId="{56E385A8-8B78-49E4-B44A-DBE313A3ED74}" srcOrd="0" destOrd="0" presId="urn:microsoft.com/office/officeart/2005/8/layout/pyramid1"/>
    <dgm:cxn modelId="{FAD7C017-35AF-4C94-8F73-27B45B7B05DB}" type="presParOf" srcId="{B3C53269-E05B-4090-905C-CEE3448EDD44}" destId="{C93B3DAF-D0F9-42E9-9BEC-77F5FAB997D7}" srcOrd="1" destOrd="0" presId="urn:microsoft.com/office/officeart/2005/8/layout/pyramid1"/>
    <dgm:cxn modelId="{87EF2086-CC7E-40F3-B0F5-353463E09A28}" type="presParOf" srcId="{E213B663-D3A6-49FB-9543-B2EF5E6ABF3D}" destId="{77F4F5CD-A8C1-4142-8569-7BE0EE7CB7BB}" srcOrd="2" destOrd="0" presId="urn:microsoft.com/office/officeart/2005/8/layout/pyramid1"/>
    <dgm:cxn modelId="{B05E1EE9-CBDC-46B3-98C1-05168325A419}" type="presParOf" srcId="{77F4F5CD-A8C1-4142-8569-7BE0EE7CB7BB}" destId="{5D37ED0B-33C5-4205-998D-F4140755BAAC}" srcOrd="0" destOrd="0" presId="urn:microsoft.com/office/officeart/2005/8/layout/pyramid1"/>
    <dgm:cxn modelId="{D3EB5BAA-7C94-43AA-B857-D038DD9FE760}" type="presParOf" srcId="{77F4F5CD-A8C1-4142-8569-7BE0EE7CB7BB}" destId="{3C19085F-890A-469F-9E46-9DE7D6445541}" srcOrd="1" destOrd="0" presId="urn:microsoft.com/office/officeart/2005/8/layout/pyramid1"/>
    <dgm:cxn modelId="{B0692E36-7C7E-44D2-916A-9EA9C94A1B28}" type="presParOf" srcId="{E213B663-D3A6-49FB-9543-B2EF5E6ABF3D}" destId="{0F07340F-0533-4837-8770-848CCB8AD348}" srcOrd="3" destOrd="0" presId="urn:microsoft.com/office/officeart/2005/8/layout/pyramid1"/>
    <dgm:cxn modelId="{8427D21B-F8FA-4691-B02D-BDF70D22C249}" type="presParOf" srcId="{0F07340F-0533-4837-8770-848CCB8AD348}" destId="{1CA79F52-2D6D-437C-A5AF-7E09A2AE096B}" srcOrd="0" destOrd="0" presId="urn:microsoft.com/office/officeart/2005/8/layout/pyramid1"/>
    <dgm:cxn modelId="{115AAA0E-3BD9-4680-8780-C1C131B8A788}" type="presParOf" srcId="{0F07340F-0533-4837-8770-848CCB8AD348}" destId="{9F121690-0A83-43AD-BAFB-4F91C681A70D}" srcOrd="1" destOrd="0" presId="urn:microsoft.com/office/officeart/2005/8/layout/pyramid1"/>
    <dgm:cxn modelId="{C3D1B50A-2D65-4A1E-903E-F851CBFBEA43}" type="presParOf" srcId="{E213B663-D3A6-49FB-9543-B2EF5E6ABF3D}" destId="{13516A03-E874-4418-A5A6-BA5990AC872E}" srcOrd="4" destOrd="0" presId="urn:microsoft.com/office/officeart/2005/8/layout/pyramid1"/>
    <dgm:cxn modelId="{CBBC135D-D415-413C-81D6-F7B7BD89FC2E}" type="presParOf" srcId="{13516A03-E874-4418-A5A6-BA5990AC872E}" destId="{FFB664E0-4805-47FB-8746-5F2A174D78BA}" srcOrd="0" destOrd="0" presId="urn:microsoft.com/office/officeart/2005/8/layout/pyramid1"/>
    <dgm:cxn modelId="{F8A23262-57BF-4136-B6FE-2BBA1F677A60}" type="presParOf" srcId="{13516A03-E874-4418-A5A6-BA5990AC872E}" destId="{741F87A4-B860-4DC6-9E38-6C208CBD4FD1}" srcOrd="1" destOrd="0" presId="urn:microsoft.com/office/officeart/2005/8/layout/pyramid1"/>
    <dgm:cxn modelId="{F2C92B24-AA76-41D5-A639-999C4C608554}" type="presParOf" srcId="{E213B663-D3A6-49FB-9543-B2EF5E6ABF3D}" destId="{2048084B-8597-4D17-B0C0-9B43FCC17A91}" srcOrd="5" destOrd="0" presId="urn:microsoft.com/office/officeart/2005/8/layout/pyramid1"/>
    <dgm:cxn modelId="{076CD17A-6BF0-4A30-8077-FD221BA150D3}" type="presParOf" srcId="{2048084B-8597-4D17-B0C0-9B43FCC17A91}" destId="{4E15CFAE-4283-4799-9AAF-94D2CFA82576}" srcOrd="0" destOrd="0" presId="urn:microsoft.com/office/officeart/2005/8/layout/pyramid1"/>
    <dgm:cxn modelId="{774DFBC2-221B-4DD3-8946-BB1748D17927}" type="presParOf" srcId="{2048084B-8597-4D17-B0C0-9B43FCC17A91}" destId="{E69C1E6E-CABA-48A8-9241-1DCBE21168E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10F70-20BB-4FAD-BFEB-5C11A797390E}">
      <dsp:nvSpPr>
        <dsp:cNvPr id="0" name=""/>
        <dsp:cNvSpPr/>
      </dsp:nvSpPr>
      <dsp:spPr>
        <a:xfrm>
          <a:off x="4002881" y="1638772"/>
          <a:ext cx="266608" cy="8709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0994"/>
              </a:lnTo>
              <a:lnTo>
                <a:pt x="266608" y="870994"/>
              </a:lnTo>
            </a:path>
          </a:pathLst>
        </a:custGeom>
        <a:noFill/>
        <a:ln w="12700" cap="flat" cmpd="sng" algn="ctr">
          <a:solidFill>
            <a:srgbClr val="D9DF2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8FCEFC-028A-48C7-9D12-4E5D98C5E42C}">
      <dsp:nvSpPr>
        <dsp:cNvPr id="0" name=""/>
        <dsp:cNvSpPr/>
      </dsp:nvSpPr>
      <dsp:spPr>
        <a:xfrm>
          <a:off x="3736273" y="1638772"/>
          <a:ext cx="266608" cy="870994"/>
        </a:xfrm>
        <a:custGeom>
          <a:avLst/>
          <a:gdLst/>
          <a:ahLst/>
          <a:cxnLst/>
          <a:rect l="0" t="0" r="0" b="0"/>
          <a:pathLst>
            <a:path>
              <a:moveTo>
                <a:pt x="266608" y="0"/>
              </a:moveTo>
              <a:lnTo>
                <a:pt x="266608" y="870994"/>
              </a:lnTo>
              <a:lnTo>
                <a:pt x="0" y="870994"/>
              </a:lnTo>
            </a:path>
          </a:pathLst>
        </a:custGeom>
        <a:noFill/>
        <a:ln w="12700" cap="flat" cmpd="sng" algn="ctr">
          <a:solidFill>
            <a:srgbClr val="D9DF2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3C4242-E156-4DA9-8F7B-1117E238912B}">
      <dsp:nvSpPr>
        <dsp:cNvPr id="0" name=""/>
        <dsp:cNvSpPr/>
      </dsp:nvSpPr>
      <dsp:spPr>
        <a:xfrm>
          <a:off x="4002881" y="1638772"/>
          <a:ext cx="3141101" cy="1741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3423"/>
              </a:lnTo>
              <a:lnTo>
                <a:pt x="3141101" y="1553423"/>
              </a:lnTo>
              <a:lnTo>
                <a:pt x="3141101" y="1741989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BEC2C4-B325-41BE-B6A3-32A403AC7170}">
      <dsp:nvSpPr>
        <dsp:cNvPr id="0" name=""/>
        <dsp:cNvSpPr/>
      </dsp:nvSpPr>
      <dsp:spPr>
        <a:xfrm>
          <a:off x="4002881" y="1638772"/>
          <a:ext cx="1047033" cy="1741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3423"/>
              </a:lnTo>
              <a:lnTo>
                <a:pt x="1047033" y="1553423"/>
              </a:lnTo>
              <a:lnTo>
                <a:pt x="1047033" y="1741989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DB9741-7B59-4ADE-BF50-1A5B17A8CE3F}">
      <dsp:nvSpPr>
        <dsp:cNvPr id="0" name=""/>
        <dsp:cNvSpPr/>
      </dsp:nvSpPr>
      <dsp:spPr>
        <a:xfrm>
          <a:off x="2955847" y="1638772"/>
          <a:ext cx="1047033" cy="1741989"/>
        </a:xfrm>
        <a:custGeom>
          <a:avLst/>
          <a:gdLst/>
          <a:ahLst/>
          <a:cxnLst/>
          <a:rect l="0" t="0" r="0" b="0"/>
          <a:pathLst>
            <a:path>
              <a:moveTo>
                <a:pt x="1047033" y="0"/>
              </a:moveTo>
              <a:lnTo>
                <a:pt x="1047033" y="1553423"/>
              </a:lnTo>
              <a:lnTo>
                <a:pt x="0" y="1553423"/>
              </a:lnTo>
              <a:lnTo>
                <a:pt x="0" y="1741989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9224BE-71E0-4F45-A79C-E181B98D93BE}">
      <dsp:nvSpPr>
        <dsp:cNvPr id="0" name=""/>
        <dsp:cNvSpPr/>
      </dsp:nvSpPr>
      <dsp:spPr>
        <a:xfrm>
          <a:off x="861779" y="1638772"/>
          <a:ext cx="3141101" cy="1741989"/>
        </a:xfrm>
        <a:custGeom>
          <a:avLst/>
          <a:gdLst/>
          <a:ahLst/>
          <a:cxnLst/>
          <a:rect l="0" t="0" r="0" b="0"/>
          <a:pathLst>
            <a:path>
              <a:moveTo>
                <a:pt x="3141101" y="0"/>
              </a:moveTo>
              <a:lnTo>
                <a:pt x="3141101" y="1553423"/>
              </a:lnTo>
              <a:lnTo>
                <a:pt x="0" y="1553423"/>
              </a:lnTo>
              <a:lnTo>
                <a:pt x="0" y="1741989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ECC0AD-5679-47BB-8159-686619419F49}">
      <dsp:nvSpPr>
        <dsp:cNvPr id="0" name=""/>
        <dsp:cNvSpPr/>
      </dsp:nvSpPr>
      <dsp:spPr>
        <a:xfrm>
          <a:off x="3222455" y="830632"/>
          <a:ext cx="1560851" cy="808139"/>
        </a:xfrm>
        <a:prstGeom prst="rect">
          <a:avLst/>
        </a:prstGeom>
        <a:solidFill>
          <a:srgbClr val="A6A7A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SPM/PM</a:t>
          </a:r>
        </a:p>
      </dsp:txBody>
      <dsp:txXfrm>
        <a:off x="3222455" y="830632"/>
        <a:ext cx="1560851" cy="808139"/>
      </dsp:txXfrm>
    </dsp:sp>
    <dsp:sp modelId="{0FF21C90-A7FA-40DF-BAF1-07732493166F}">
      <dsp:nvSpPr>
        <dsp:cNvPr id="0" name=""/>
        <dsp:cNvSpPr/>
      </dsp:nvSpPr>
      <dsp:spPr>
        <a:xfrm>
          <a:off x="3534626" y="1459185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3534626" y="1459185"/>
        <a:ext cx="1404765" cy="269379"/>
      </dsp:txXfrm>
    </dsp:sp>
    <dsp:sp modelId="{F725E242-9FB8-4564-98BE-C2B511EDB45A}">
      <dsp:nvSpPr>
        <dsp:cNvPr id="0" name=""/>
        <dsp:cNvSpPr/>
      </dsp:nvSpPr>
      <dsp:spPr>
        <a:xfrm>
          <a:off x="81353" y="3380761"/>
          <a:ext cx="1560851" cy="808139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Robót </a:t>
          </a:r>
        </a:p>
      </dsp:txBody>
      <dsp:txXfrm>
        <a:off x="81353" y="3380761"/>
        <a:ext cx="1560851" cy="808139"/>
      </dsp:txXfrm>
    </dsp:sp>
    <dsp:sp modelId="{16101845-A618-4356-91EB-A156721F3E34}">
      <dsp:nvSpPr>
        <dsp:cNvPr id="0" name=""/>
        <dsp:cNvSpPr/>
      </dsp:nvSpPr>
      <dsp:spPr>
        <a:xfrm>
          <a:off x="393524" y="4009314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393524" y="4009314"/>
        <a:ext cx="1404765" cy="269379"/>
      </dsp:txXfrm>
    </dsp:sp>
    <dsp:sp modelId="{D36C0C50-F574-489F-9CF8-A189F70435B3}">
      <dsp:nvSpPr>
        <dsp:cNvPr id="0" name=""/>
        <dsp:cNvSpPr/>
      </dsp:nvSpPr>
      <dsp:spPr>
        <a:xfrm>
          <a:off x="2175421" y="3380761"/>
          <a:ext cx="1560851" cy="808139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Koordynator BHP i OŚ</a:t>
          </a:r>
        </a:p>
      </dsp:txBody>
      <dsp:txXfrm>
        <a:off x="2175421" y="3380761"/>
        <a:ext cx="1560851" cy="808139"/>
      </dsp:txXfrm>
    </dsp:sp>
    <dsp:sp modelId="{84EE05FD-350F-4672-B015-8E706D408ED4}">
      <dsp:nvSpPr>
        <dsp:cNvPr id="0" name=""/>
        <dsp:cNvSpPr/>
      </dsp:nvSpPr>
      <dsp:spPr>
        <a:xfrm>
          <a:off x="2487592" y="4009314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2487592" y="4009314"/>
        <a:ext cx="1404765" cy="269379"/>
      </dsp:txXfrm>
    </dsp:sp>
    <dsp:sp modelId="{7002CCBE-21D2-4CC1-92D0-DB50FC31FD4A}">
      <dsp:nvSpPr>
        <dsp:cNvPr id="0" name=""/>
        <dsp:cNvSpPr/>
      </dsp:nvSpPr>
      <dsp:spPr>
        <a:xfrm>
          <a:off x="4269489" y="3380761"/>
          <a:ext cx="1560851" cy="808139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…..</a:t>
          </a:r>
        </a:p>
      </dsp:txBody>
      <dsp:txXfrm>
        <a:off x="4269489" y="3380761"/>
        <a:ext cx="1560851" cy="808139"/>
      </dsp:txXfrm>
    </dsp:sp>
    <dsp:sp modelId="{5A577F11-7776-4E5E-8CA0-1333284000E6}">
      <dsp:nvSpPr>
        <dsp:cNvPr id="0" name=""/>
        <dsp:cNvSpPr/>
      </dsp:nvSpPr>
      <dsp:spPr>
        <a:xfrm>
          <a:off x="4581660" y="4009314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700" kern="1200"/>
        </a:p>
      </dsp:txBody>
      <dsp:txXfrm>
        <a:off x="4581660" y="4009314"/>
        <a:ext cx="1404765" cy="269379"/>
      </dsp:txXfrm>
    </dsp:sp>
    <dsp:sp modelId="{F7FC3F3F-D80F-42DE-9DA1-223FFE0E12C5}">
      <dsp:nvSpPr>
        <dsp:cNvPr id="0" name=""/>
        <dsp:cNvSpPr/>
      </dsp:nvSpPr>
      <dsp:spPr>
        <a:xfrm>
          <a:off x="6363557" y="3380761"/>
          <a:ext cx="1560851" cy="808139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114037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4700" kern="1200" dirty="0"/>
        </a:p>
      </dsp:txBody>
      <dsp:txXfrm>
        <a:off x="6363557" y="3380761"/>
        <a:ext cx="1560851" cy="808139"/>
      </dsp:txXfrm>
    </dsp:sp>
    <dsp:sp modelId="{BFDC359B-BA27-41CE-BC14-D48F6F75CB90}">
      <dsp:nvSpPr>
        <dsp:cNvPr id="0" name=""/>
        <dsp:cNvSpPr/>
      </dsp:nvSpPr>
      <dsp:spPr>
        <a:xfrm>
          <a:off x="6675728" y="4009314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700" kern="1200"/>
        </a:p>
      </dsp:txBody>
      <dsp:txXfrm>
        <a:off x="6675728" y="4009314"/>
        <a:ext cx="1404765" cy="269379"/>
      </dsp:txXfrm>
    </dsp:sp>
    <dsp:sp modelId="{5A99F425-1EA9-4A3E-B2C9-D0FA38928DB8}">
      <dsp:nvSpPr>
        <dsp:cNvPr id="0" name=""/>
        <dsp:cNvSpPr/>
      </dsp:nvSpPr>
      <dsp:spPr>
        <a:xfrm>
          <a:off x="2175421" y="2105697"/>
          <a:ext cx="1560851" cy="808139"/>
        </a:xfrm>
        <a:prstGeom prst="rect">
          <a:avLst/>
        </a:prstGeom>
        <a:solidFill>
          <a:srgbClr val="D9DF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Dyrektor Budowy</a:t>
          </a:r>
        </a:p>
      </dsp:txBody>
      <dsp:txXfrm>
        <a:off x="2175421" y="2105697"/>
        <a:ext cx="1560851" cy="808139"/>
      </dsp:txXfrm>
    </dsp:sp>
    <dsp:sp modelId="{1D06D778-9725-49BB-8FC5-325057DE3AC3}">
      <dsp:nvSpPr>
        <dsp:cNvPr id="0" name=""/>
        <dsp:cNvSpPr/>
      </dsp:nvSpPr>
      <dsp:spPr>
        <a:xfrm>
          <a:off x="2487592" y="2734250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2487592" y="2734250"/>
        <a:ext cx="1404765" cy="269379"/>
      </dsp:txXfrm>
    </dsp:sp>
    <dsp:sp modelId="{13D0C237-A8B2-43D0-AD6E-1742C4806465}">
      <dsp:nvSpPr>
        <dsp:cNvPr id="0" name=""/>
        <dsp:cNvSpPr/>
      </dsp:nvSpPr>
      <dsp:spPr>
        <a:xfrm>
          <a:off x="4269489" y="2105697"/>
          <a:ext cx="1560851" cy="808139"/>
        </a:xfrm>
        <a:prstGeom prst="rect">
          <a:avLst/>
        </a:prstGeom>
        <a:solidFill>
          <a:srgbClr val="D9DF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Budowy</a:t>
          </a:r>
        </a:p>
      </dsp:txBody>
      <dsp:txXfrm>
        <a:off x="4269489" y="2105697"/>
        <a:ext cx="1560851" cy="808139"/>
      </dsp:txXfrm>
    </dsp:sp>
    <dsp:sp modelId="{8CB5E423-F550-4019-871F-B5E118A5177B}">
      <dsp:nvSpPr>
        <dsp:cNvPr id="0" name=""/>
        <dsp:cNvSpPr/>
      </dsp:nvSpPr>
      <dsp:spPr>
        <a:xfrm>
          <a:off x="4581660" y="2734250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4581660" y="2734250"/>
        <a:ext cx="1404765" cy="2693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ED154-BF6D-4E9E-864C-2516204995BC}">
      <dsp:nvSpPr>
        <dsp:cNvPr id="0" name=""/>
        <dsp:cNvSpPr/>
      </dsp:nvSpPr>
      <dsp:spPr>
        <a:xfrm>
          <a:off x="2516372" y="0"/>
          <a:ext cx="1006548" cy="796227"/>
        </a:xfrm>
        <a:prstGeom prst="trapezoid">
          <a:avLst>
            <a:gd name="adj" fmla="val 63207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Wypadki śmiertelne</a:t>
          </a:r>
        </a:p>
      </dsp:txBody>
      <dsp:txXfrm>
        <a:off x="2516372" y="0"/>
        <a:ext cx="1006548" cy="796227"/>
      </dsp:txXfrm>
    </dsp:sp>
    <dsp:sp modelId="{56E385A8-8B78-49E4-B44A-DBE313A3ED74}">
      <dsp:nvSpPr>
        <dsp:cNvPr id="0" name=""/>
        <dsp:cNvSpPr/>
      </dsp:nvSpPr>
      <dsp:spPr>
        <a:xfrm>
          <a:off x="2013097" y="796227"/>
          <a:ext cx="2013097" cy="796227"/>
        </a:xfrm>
        <a:prstGeom prst="trapezoid">
          <a:avLst>
            <a:gd name="adj" fmla="val 63207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Wypadki</a:t>
          </a:r>
        </a:p>
      </dsp:txBody>
      <dsp:txXfrm>
        <a:off x="2365389" y="796227"/>
        <a:ext cx="1308513" cy="796227"/>
      </dsp:txXfrm>
    </dsp:sp>
    <dsp:sp modelId="{5D37ED0B-33C5-4205-998D-F4140755BAAC}">
      <dsp:nvSpPr>
        <dsp:cNvPr id="0" name=""/>
        <dsp:cNvSpPr/>
      </dsp:nvSpPr>
      <dsp:spPr>
        <a:xfrm>
          <a:off x="1509823" y="1592455"/>
          <a:ext cx="3019646" cy="796227"/>
        </a:xfrm>
        <a:prstGeom prst="trapezoid">
          <a:avLst>
            <a:gd name="adj" fmla="val 63207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Poważne incydenty</a:t>
          </a:r>
        </a:p>
      </dsp:txBody>
      <dsp:txXfrm>
        <a:off x="2038261" y="1592455"/>
        <a:ext cx="1962770" cy="796227"/>
      </dsp:txXfrm>
    </dsp:sp>
    <dsp:sp modelId="{1CA79F52-2D6D-437C-A5AF-7E09A2AE096B}">
      <dsp:nvSpPr>
        <dsp:cNvPr id="0" name=""/>
        <dsp:cNvSpPr/>
      </dsp:nvSpPr>
      <dsp:spPr>
        <a:xfrm>
          <a:off x="1006548" y="2388683"/>
          <a:ext cx="4026195" cy="796227"/>
        </a:xfrm>
        <a:prstGeom prst="trapezoid">
          <a:avLst>
            <a:gd name="adj" fmla="val 63207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Pierwsza pomoc</a:t>
          </a:r>
        </a:p>
      </dsp:txBody>
      <dsp:txXfrm>
        <a:off x="1711133" y="2388683"/>
        <a:ext cx="2617026" cy="796227"/>
      </dsp:txXfrm>
    </dsp:sp>
    <dsp:sp modelId="{FFB664E0-4805-47FB-8746-5F2A174D78BA}">
      <dsp:nvSpPr>
        <dsp:cNvPr id="0" name=""/>
        <dsp:cNvSpPr/>
      </dsp:nvSpPr>
      <dsp:spPr>
        <a:xfrm>
          <a:off x="503274" y="3184910"/>
          <a:ext cx="5032744" cy="796227"/>
        </a:xfrm>
        <a:prstGeom prst="trapezoid">
          <a:avLst>
            <a:gd name="adj" fmla="val 63207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Małe incydenty</a:t>
          </a:r>
        </a:p>
      </dsp:txBody>
      <dsp:txXfrm>
        <a:off x="1384004" y="3184910"/>
        <a:ext cx="3271283" cy="796227"/>
      </dsp:txXfrm>
    </dsp:sp>
    <dsp:sp modelId="{4E15CFAE-4283-4799-9AAF-94D2CFA82576}">
      <dsp:nvSpPr>
        <dsp:cNvPr id="0" name=""/>
        <dsp:cNvSpPr/>
      </dsp:nvSpPr>
      <dsp:spPr>
        <a:xfrm>
          <a:off x="0" y="3981138"/>
          <a:ext cx="6039293" cy="796227"/>
        </a:xfrm>
        <a:prstGeom prst="trapezoid">
          <a:avLst>
            <a:gd name="adj" fmla="val 63207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Obserwacje</a:t>
          </a:r>
        </a:p>
      </dsp:txBody>
      <dsp:txXfrm>
        <a:off x="1056876" y="3981138"/>
        <a:ext cx="3925540" cy="7962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A683CA7A-B15B-4D36-ACEF-BC1EAC1CC6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5D8696E-C98F-4759-93FF-F832A2CD3F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8892A948-80D2-43B6-8CBC-EF05D023E729}" type="datetimeFigureOut">
              <a:rPr lang="pl-PL" smtClean="0"/>
              <a:pPr/>
              <a:t>16.06.2025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863D0B3-EC21-4910-85FD-389D3331D1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21D070F-6F4D-4F85-80F7-A33ACF8E5B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4D4CCA57-B563-4AA6-A7AF-4B0F04E7DB5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1196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0D026FDC-65C1-4477-ABDA-003A4795EB49}" type="datetimeFigureOut">
              <a:rPr lang="pl-PL" smtClean="0"/>
              <a:pPr/>
              <a:t>16.06.2025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CDFFC7B1-BD89-496E-B6F2-1602761110C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7934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Żółte kartki z komentarzem należy usunąć, w trakcie edycji.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B05C5665-B514-4CAA-9EC9-410A32F798C0}" type="slidenum">
              <a:rPr lang="pl-PL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1</a:t>
            </a:fld>
            <a:endParaRPr lang="pl-P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94351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56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9426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Najważniejsze dane statystyczne związane z budową.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752">
              <a:defRPr/>
            </a:pPr>
            <a:fld id="{CDFFC7B1-BD89-496E-B6F2-1602761110C0}" type="slidenum">
              <a:rPr lang="pl-PL">
                <a:solidFill>
                  <a:prstClr val="black"/>
                </a:solidFill>
                <a:latin typeface="Calibri"/>
              </a:rPr>
              <a:pPr defTabSz="990752">
                <a:defRPr/>
              </a:pPr>
              <a:t>57</a:t>
            </a:fld>
            <a:endParaRPr lang="pl-PL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70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2808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67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2212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2556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2053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Omawiamy:</a:t>
            </a:r>
          </a:p>
          <a:p>
            <a:r>
              <a:rPr lang="pl-PL"/>
              <a:t>Gdzie </a:t>
            </a:r>
            <a:r>
              <a:rPr lang="pl-PL" dirty="0"/>
              <a:t>obecnie się znajdujemy.</a:t>
            </a:r>
          </a:p>
          <a:p>
            <a:r>
              <a:rPr lang="pl-PL" dirty="0"/>
              <a:t>Gdzie jest punkt zbiórki do ewakuacji.</a:t>
            </a:r>
          </a:p>
          <a:p>
            <a:r>
              <a:rPr lang="pl-PL" dirty="0"/>
              <a:t>Gdzie jest sprzęt p.poż i pierwszej pomocy.</a:t>
            </a:r>
          </a:p>
          <a:p>
            <a:r>
              <a:rPr lang="pl-PL" dirty="0"/>
              <a:t>Którędy poruszamy się po budowie.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5565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9405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1791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i="0" dirty="0">
                <a:solidFill>
                  <a:srgbClr val="201D1D"/>
                </a:solidFill>
                <a:effectLst/>
                <a:latin typeface="inherit"/>
              </a:rPr>
              <a:t>Jedna wykorzystana ponownie szklana butelka pozwala na zaoszczędzenie energii</a:t>
            </a:r>
            <a:r>
              <a:rPr lang="pl-PL" b="0" i="0" dirty="0">
                <a:solidFill>
                  <a:srgbClr val="201D1D"/>
                </a:solidFill>
                <a:effectLst/>
                <a:latin typeface="inherit"/>
              </a:rPr>
              <a:t> potrzebnej do oświetlenia pokoju 100 watową żarówką przez 4 godziny.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0" i="0" dirty="0">
                <a:solidFill>
                  <a:srgbClr val="201D1D"/>
                </a:solidFill>
                <a:effectLst/>
                <a:latin typeface="inherit"/>
              </a:rPr>
              <a:t>35 butelek PET to 1 nowy polar.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8799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2.em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5.jpe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57CA49-BD5C-4C01-9F8D-9D71A2FA9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5BA9FE6-C1D8-480E-A24A-4CED8C828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50C1932-F8DC-48E7-83B9-A34CF81B912F}"/>
              </a:ext>
            </a:extLst>
          </p:cNvPr>
          <p:cNvSpPr/>
          <p:nvPr/>
        </p:nvSpPr>
        <p:spPr bwMode="auto">
          <a:xfrm>
            <a:off x="0" y="6325126"/>
            <a:ext cx="12192000" cy="53287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04611E4-A88E-4266-9EF1-6371BECBFEE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21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1338491"/>
            <a:ext cx="645794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Induction Training</a:t>
            </a:r>
          </a:p>
        </p:txBody>
      </p: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5" name="Symbol zastępczy obrazu 2">
            <a:extLst>
              <a:ext uri="{FF2B5EF4-FFF2-40B4-BE49-F238E27FC236}">
                <a16:creationId xmlns:a16="http://schemas.microsoft.com/office/drawing/2014/main" id="{D475FFE9-F4F1-434D-BAC3-E240A948D86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811491" y="122436"/>
            <a:ext cx="3035876" cy="820047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5526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28534" y="1338491"/>
            <a:ext cx="801581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Induction Training</a:t>
            </a:r>
          </a:p>
        </p:txBody>
      </p: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636194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17229" y="1338491"/>
            <a:ext cx="472712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Induction Training</a:t>
            </a:r>
          </a:p>
        </p:txBody>
      </p: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854897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57CA49-BD5C-4C01-9F8D-9D71A2FA9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5BA9FE6-C1D8-480E-A24A-4CED8C828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50C1932-F8DC-48E7-83B9-A34CF81B912F}"/>
              </a:ext>
            </a:extLst>
          </p:cNvPr>
          <p:cNvSpPr/>
          <p:nvPr/>
        </p:nvSpPr>
        <p:spPr bwMode="auto">
          <a:xfrm>
            <a:off x="0" y="6325126"/>
            <a:ext cx="12192000" cy="53287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04611E4-A88E-4266-9EF1-6371BECBFEE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52033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3EAB06-D45C-448A-AF41-A5744F051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9126"/>
            <a:ext cx="7675179" cy="58711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2657F2-DDDA-4A9C-A413-0E605EFE2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3FA9218-507A-4861-AD6D-729D03E7AE9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5230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F9C159-484F-4B28-B678-9C74FB1CB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D5BCA71-3798-44E3-B149-2EB65AD96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CCD6A8F-D5B9-488E-8282-A048D02F3740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71874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C39578-BBB2-428B-B89B-01F2A367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46AA38-AD82-4509-8D0F-7DEBD4BEB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682762-AD94-42A8-8D63-7E6E2D6DC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309F12A8-1B88-4C69-A05D-EF08D1727B6D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57404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FAF630-1673-4486-A4A2-C0725B61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5ABFF2-E566-4DC7-87A6-CF772EE5B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D1ECB81-6DAA-4C22-8775-0A8C632BF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E4A200C-6A41-470B-8349-5AFEF9D75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999D608-8441-4C54-98E0-F53C8D497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FB860B5-1258-4243-A697-3D57A2742C2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98358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F720A58-6C33-4C14-B836-40B981BCA8C7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66944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304A9354-8E70-4F1D-945D-A49F1E5461EC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72651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3EAB06-D45C-448A-AF41-A5744F051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9126"/>
            <a:ext cx="7675179" cy="58711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2657F2-DDDA-4A9C-A413-0E605EFE2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3FA9218-507A-4861-AD6D-729D03E7AE9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67421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79171F-28EC-4616-9D8C-AAEAEB3F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A54B59-E44C-4045-B7CA-6F553CD1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1C00C1-45E9-43D7-BBA5-5ECA38CD3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AF1505CB-07AE-474D-92A0-B29BA0740057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53248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BB466E-9827-46B9-AD47-57881D17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C8E960-538D-41D6-95E7-206908F13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D0FAF23A-6483-487D-A54E-4DA9542B05B8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11207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87BCDA-47AF-4426-B127-93EDB4CEF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C01C3B9-2F55-4622-AA4F-799992AFC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56F1F0DC-0AC3-4F45-B74A-ED4B689B4B5F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154839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0516850-10C3-4A7A-AB78-A9AAB7169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C80CA4A-C9E9-42B8-BFC8-CC2F95B2D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B54B0B0D-A6E9-4621-A04D-EFF4F8AF584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95732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ekst + wstę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iekt 2" hidden="1">
            <a:extLst>
              <a:ext uri="{FF2B5EF4-FFF2-40B4-BE49-F238E27FC236}">
                <a16:creationId xmlns:a16="http://schemas.microsoft.com/office/drawing/2014/main" id="{B11B16B6-C425-4F44-84F7-0FE39A936AF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48871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3" name="Obiekt 2" hidden="1">
                        <a:extLst>
                          <a:ext uri="{FF2B5EF4-FFF2-40B4-BE49-F238E27FC236}">
                            <a16:creationId xmlns:a16="http://schemas.microsoft.com/office/drawing/2014/main" id="{B11B16B6-C425-4F44-84F7-0FE39A936A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rostokąt 1" hidden="1">
            <a:extLst>
              <a:ext uri="{FF2B5EF4-FFF2-40B4-BE49-F238E27FC236}">
                <a16:creationId xmlns:a16="http://schemas.microsoft.com/office/drawing/2014/main" id="{605DEFFF-6347-4D2D-A463-63FA4E5199B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5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Symbol zastępczy tekstu 13">
            <a:extLst>
              <a:ext uri="{FF2B5EF4-FFF2-40B4-BE49-F238E27FC236}">
                <a16:creationId xmlns:a16="http://schemas.microsoft.com/office/drawing/2014/main" id="{A82CE220-5890-4741-9C89-D545EB11C8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4457" y="2497131"/>
            <a:ext cx="11016000" cy="3560769"/>
          </a:xfrm>
        </p:spPr>
        <p:txBody>
          <a:bodyPr lIns="0" tIns="0" rIns="0" bIns="0" numCol="3" spcCol="648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lang="en-GB" sz="1050" kern="1200" spc="-10" baseline="0" noProof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 err="1"/>
              <a:t>Edytuj</a:t>
            </a:r>
            <a:r>
              <a:rPr lang="en-GB" noProof="0" dirty="0"/>
              <a:t> style </a:t>
            </a:r>
            <a:r>
              <a:rPr lang="en-GB" noProof="0" dirty="0" err="1"/>
              <a:t>wzorca</a:t>
            </a:r>
            <a:r>
              <a:rPr lang="en-GB" noProof="0" dirty="0"/>
              <a:t> </a:t>
            </a:r>
            <a:r>
              <a:rPr lang="en-GB" noProof="0" dirty="0" err="1"/>
              <a:t>tekstu</a:t>
            </a:r>
            <a:endParaRPr lang="en-GB" noProof="0" dirty="0"/>
          </a:p>
        </p:txBody>
      </p:sp>
      <p:sp>
        <p:nvSpPr>
          <p:cNvPr id="8" name="Symbol zastępczy numeru slajdu 4">
            <a:extLst>
              <a:ext uri="{FF2B5EF4-FFF2-40B4-BE49-F238E27FC236}">
                <a16:creationId xmlns:a16="http://schemas.microsoft.com/office/drawing/2014/main" id="{FF113F57-52F8-4B2E-98A8-DE59A7A2B8E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0" y="6392863"/>
            <a:ext cx="449263" cy="215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ct val="108000"/>
              </a:lnSpc>
              <a:spcAft>
                <a:spcPts val="1600"/>
              </a:spcAft>
              <a:defRPr lang="pl-PL" sz="1300" b="0" smtClean="0">
                <a:solidFill>
                  <a:srgbClr val="A6A7A8"/>
                </a:solidFill>
              </a:defRPr>
            </a:lvl1pPr>
          </a:lstStyle>
          <a:p>
            <a:fld id="{A1055B1D-CF23-481A-AA09-9A6EAFA32A46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29FC5633-52C8-4BFE-A0DD-30A72DDAA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57" y="989760"/>
            <a:ext cx="3305457" cy="792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500" b="1">
                <a:solidFill>
                  <a:srgbClr val="535459"/>
                </a:solidFill>
              </a:defRPr>
            </a:lvl1pPr>
          </a:lstStyle>
          <a:p>
            <a:r>
              <a:rPr lang="en-GB" dirty="0" err="1"/>
              <a:t>Kliknij</a:t>
            </a:r>
            <a:r>
              <a:rPr lang="en-GB" dirty="0"/>
              <a:t>, aby </a:t>
            </a:r>
            <a:r>
              <a:rPr lang="en-GB" dirty="0" err="1"/>
              <a:t>edytować</a:t>
            </a:r>
            <a:r>
              <a:rPr lang="en-GB" dirty="0"/>
              <a:t> </a:t>
            </a:r>
            <a:r>
              <a:rPr lang="en-GB" dirty="0" err="1"/>
              <a:t>styl</a:t>
            </a:r>
            <a:endParaRPr lang="en-GB" dirty="0"/>
          </a:p>
        </p:txBody>
      </p:sp>
      <p:sp>
        <p:nvSpPr>
          <p:cNvPr id="12" name="Symbol zastępczy tekstu 13">
            <a:extLst>
              <a:ext uri="{FF2B5EF4-FFF2-40B4-BE49-F238E27FC236}">
                <a16:creationId xmlns:a16="http://schemas.microsoft.com/office/drawing/2014/main" id="{EB7633AF-495C-4D40-8C81-CC8EEA434A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84" y="647685"/>
            <a:ext cx="3304630" cy="3167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rgbClr val="535459"/>
                </a:solidFill>
              </a:defRPr>
            </a:lvl1pPr>
          </a:lstStyle>
          <a:p>
            <a:pPr lvl="0"/>
            <a:r>
              <a:rPr lang="en-GB" dirty="0" err="1"/>
              <a:t>Edytuj</a:t>
            </a:r>
            <a:r>
              <a:rPr lang="en-GB" dirty="0"/>
              <a:t> style </a:t>
            </a:r>
            <a:r>
              <a:rPr lang="en-GB" dirty="0" err="1"/>
              <a:t>wzorca</a:t>
            </a:r>
            <a:r>
              <a:rPr lang="en-GB" dirty="0"/>
              <a:t> </a:t>
            </a:r>
            <a:r>
              <a:rPr lang="en-GB" dirty="0" err="1"/>
              <a:t>tekstu</a:t>
            </a:r>
            <a:endParaRPr lang="en-GB" dirty="0"/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96F2E47E-0388-408C-8103-FCBA9399C960}"/>
              </a:ext>
            </a:extLst>
          </p:cNvPr>
          <p:cNvCxnSpPr>
            <a:cxnSpLocks/>
          </p:cNvCxnSpPr>
          <p:nvPr/>
        </p:nvCxnSpPr>
        <p:spPr>
          <a:xfrm>
            <a:off x="585788" y="2141538"/>
            <a:ext cx="3144837" cy="0"/>
          </a:xfrm>
          <a:prstGeom prst="line">
            <a:avLst/>
          </a:prstGeom>
          <a:ln>
            <a:solidFill>
              <a:srgbClr val="A6A7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4160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2C5D963-3883-4D45-8E16-5F7316D0E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2CD1EC0-68A2-4D8B-A6B0-CAD409530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74D7248-4170-4165-A7D5-A7C147EE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55B1D-CF23-481A-AA09-9A6EAFA32A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6567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iekt 3" hidden="1">
            <a:extLst>
              <a:ext uri="{FF2B5EF4-FFF2-40B4-BE49-F238E27FC236}">
                <a16:creationId xmlns:a16="http://schemas.microsoft.com/office/drawing/2014/main" id="{45408421-BBA8-4B29-8A46-199255D2DDA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576257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4" name="Obiekt 3" hidden="1">
                        <a:extLst>
                          <a:ext uri="{FF2B5EF4-FFF2-40B4-BE49-F238E27FC236}">
                            <a16:creationId xmlns:a16="http://schemas.microsoft.com/office/drawing/2014/main" id="{45408421-BBA8-4B29-8A46-199255D2DD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rostokąt 2" hidden="1">
            <a:extLst>
              <a:ext uri="{FF2B5EF4-FFF2-40B4-BE49-F238E27FC236}">
                <a16:creationId xmlns:a16="http://schemas.microsoft.com/office/drawing/2014/main" id="{B430D8EF-7CAE-485B-88B9-D9D49E6E673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5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C79E058-8D12-425A-8799-681C8E420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57" y="989760"/>
            <a:ext cx="3305457" cy="792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500" b="1">
                <a:solidFill>
                  <a:srgbClr val="535459"/>
                </a:solidFill>
              </a:defRPr>
            </a:lvl1pPr>
          </a:lstStyle>
          <a:p>
            <a:r>
              <a:rPr lang="en-GB" dirty="0" err="1"/>
              <a:t>Kliknij</a:t>
            </a:r>
            <a:r>
              <a:rPr lang="en-GB" dirty="0"/>
              <a:t>, aby </a:t>
            </a:r>
            <a:r>
              <a:rPr lang="en-GB" dirty="0" err="1"/>
              <a:t>edytować</a:t>
            </a:r>
            <a:r>
              <a:rPr lang="en-GB" dirty="0"/>
              <a:t> </a:t>
            </a:r>
            <a:r>
              <a:rPr lang="en-GB" dirty="0" err="1"/>
              <a:t>styl</a:t>
            </a:r>
            <a:endParaRPr lang="en-GB" dirty="0"/>
          </a:p>
        </p:txBody>
      </p:sp>
      <p:sp>
        <p:nvSpPr>
          <p:cNvPr id="14" name="Symbol zastępczy tekstu 13">
            <a:extLst>
              <a:ext uri="{FF2B5EF4-FFF2-40B4-BE49-F238E27FC236}">
                <a16:creationId xmlns:a16="http://schemas.microsoft.com/office/drawing/2014/main" id="{35E75C0E-4110-4231-AC28-244AD222BB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84" y="647685"/>
            <a:ext cx="3304630" cy="3167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rgbClr val="535459"/>
                </a:solidFill>
              </a:defRPr>
            </a:lvl1pPr>
          </a:lstStyle>
          <a:p>
            <a:pPr lvl="0"/>
            <a:r>
              <a:rPr lang="en-GB" dirty="0" err="1"/>
              <a:t>Edytuj</a:t>
            </a:r>
            <a:r>
              <a:rPr lang="en-GB" dirty="0"/>
              <a:t> style </a:t>
            </a:r>
            <a:r>
              <a:rPr lang="en-GB" dirty="0" err="1"/>
              <a:t>wzorca</a:t>
            </a:r>
            <a:r>
              <a:rPr lang="en-GB" dirty="0"/>
              <a:t> </a:t>
            </a:r>
            <a:r>
              <a:rPr lang="en-GB" dirty="0" err="1"/>
              <a:t>tekstu</a:t>
            </a:r>
            <a:endParaRPr lang="en-GB" dirty="0"/>
          </a:p>
        </p:txBody>
      </p:sp>
      <p:sp>
        <p:nvSpPr>
          <p:cNvPr id="10" name="Symbol zastępczy numeru slajdu 4">
            <a:extLst>
              <a:ext uri="{FF2B5EF4-FFF2-40B4-BE49-F238E27FC236}">
                <a16:creationId xmlns:a16="http://schemas.microsoft.com/office/drawing/2014/main" id="{ACEAD039-469C-42A1-B235-A50020AA648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0" y="6392863"/>
            <a:ext cx="449263" cy="215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ct val="108000"/>
              </a:lnSpc>
              <a:spcAft>
                <a:spcPts val="1600"/>
              </a:spcAft>
              <a:defRPr lang="pl-PL" sz="1300" b="0" smtClean="0">
                <a:solidFill>
                  <a:srgbClr val="A6A7A8"/>
                </a:solidFill>
              </a:defRPr>
            </a:lvl1pPr>
          </a:lstStyle>
          <a:p>
            <a:fld id="{A1055B1D-CF23-481A-AA09-9A6EAFA32A46}" type="slidenum">
              <a:rPr lang="pl-PL" smtClean="0"/>
              <a:t>‹#›</a:t>
            </a:fld>
            <a:endParaRPr lang="pl-PL"/>
          </a:p>
        </p:txBody>
      </p:sp>
      <p:graphicFrame>
        <p:nvGraphicFramePr>
          <p:cNvPr id="7" name="Obiekt 6" hidden="1">
            <a:extLst>
              <a:ext uri="{FF2B5EF4-FFF2-40B4-BE49-F238E27FC236}">
                <a16:creationId xmlns:a16="http://schemas.microsoft.com/office/drawing/2014/main" id="{CFD4112D-562E-4FBA-80F2-EFF5A50DC4BB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7" name="Obiekt 6" hidden="1">
                        <a:extLst>
                          <a:ext uri="{FF2B5EF4-FFF2-40B4-BE49-F238E27FC236}">
                            <a16:creationId xmlns:a16="http://schemas.microsoft.com/office/drawing/2014/main" id="{CFD4112D-562E-4FBA-80F2-EFF5A50DC4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rostokąt 7" hidden="1">
            <a:extLst>
              <a:ext uri="{FF2B5EF4-FFF2-40B4-BE49-F238E27FC236}">
                <a16:creationId xmlns:a16="http://schemas.microsoft.com/office/drawing/2014/main" id="{26A5662F-62D4-43D0-8873-04FB4AE4B9B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5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3072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618EA25-863A-47B7-AE1B-3A73ECA52C7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620" y="1620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4" imgH="345" progId="TCLayout.ActiveDocument.1">
                  <p:embed/>
                </p:oleObj>
              </mc:Choice>
              <mc:Fallback>
                <p:oleObj name="think-cell Slide" r:id="rId5" imgW="344" imgH="34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618EA25-863A-47B7-AE1B-3A73ECA52C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0" y="1620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B57D947B-2C6D-4419-B9AF-F2F3D693334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pl-PL" sz="2040" b="0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161987" y="234865"/>
            <a:ext cx="11163437" cy="31402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pl-PL" dirty="0">
                <a:solidFill>
                  <a:srgbClr val="0C57A2"/>
                </a:solidFill>
              </a:defRPr>
            </a:lvl1pPr>
          </a:lstStyle>
          <a:p>
            <a:pPr lvl="0"/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title</a:t>
            </a:r>
            <a:r>
              <a:rPr lang="pl-PL" dirty="0"/>
              <a:t> style</a:t>
            </a:r>
          </a:p>
        </p:txBody>
      </p:sp>
      <p:sp>
        <p:nvSpPr>
          <p:cNvPr id="8" name="Slide Number"/>
          <p:cNvSpPr txBox="1">
            <a:spLocks/>
          </p:cNvSpPr>
          <p:nvPr/>
        </p:nvSpPr>
        <p:spPr bwMode="auto">
          <a:xfrm>
            <a:off x="11652053" y="6639226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l-PL" sz="816" baseline="0" smtClean="0">
                <a:solidFill>
                  <a:srgbClr val="808080"/>
                </a:solidFill>
                <a:latin typeface="+mn-lt"/>
              </a:rPr>
              <a:pPr/>
              <a:t>‹#›</a:t>
            </a:fld>
            <a:endParaRPr lang="pl-PL" sz="816" baseline="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9" name="SlideLogoText" hidden="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465075" y="6639226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492"/>
            <a:r>
              <a:rPr lang="pl-PL" sz="816" baseline="0" dirty="0">
                <a:solidFill>
                  <a:srgbClr val="808080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10995479" y="51834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492" eaLnBrk="1"/>
            <a:endParaRPr lang="pl-PL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0CB31D-1D08-4806-B0A5-07EED3B432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3172" y="234865"/>
            <a:ext cx="484298" cy="48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65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47">
          <p15:clr>
            <a:srgbClr val="F26B43"/>
          </p15:clr>
        </p15:guide>
        <p15:guide id="2" pos="96">
          <p15:clr>
            <a:srgbClr val="F26B43"/>
          </p15:clr>
        </p15:guide>
        <p15:guide id="3" orient="horz" pos="688">
          <p15:clr>
            <a:srgbClr val="F26B43"/>
          </p15:clr>
        </p15:guide>
        <p15:guide id="4" orient="horz" pos="3909">
          <p15:clr>
            <a:srgbClr val="F26B43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A4C10C8-1C86-4631-A642-F3E3792DB2C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62" y="1621"/>
          <a:ext cx="2159" cy="1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6" imgH="386" progId="TCLayout.ActiveDocument.1">
                  <p:embed/>
                </p:oleObj>
              </mc:Choice>
              <mc:Fallback>
                <p:oleObj name="think-cell Slide" r:id="rId5" imgW="386" imgH="3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A4C10C8-1C86-4631-A642-F3E3792DB2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2" y="1621"/>
                        <a:ext cx="2159" cy="16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36CF378-F179-4FB5-8B8F-E2299C493C3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pl-PL" sz="2040" b="0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title</a:t>
            </a:r>
            <a:r>
              <a:rPr lang="pl-PL" dirty="0"/>
              <a:t> style</a:t>
            </a:r>
          </a:p>
        </p:txBody>
      </p:sp>
      <p:sp>
        <p:nvSpPr>
          <p:cNvPr id="15" name="Slide Number"/>
          <p:cNvSpPr txBox="1">
            <a:spLocks/>
          </p:cNvSpPr>
          <p:nvPr/>
        </p:nvSpPr>
        <p:spPr>
          <a:xfrm>
            <a:off x="11652053" y="6639226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l-PL" sz="816" baseline="0" smtClean="0">
                <a:solidFill>
                  <a:srgbClr val="FFFFFF"/>
                </a:solidFill>
                <a:latin typeface="+mn-lt"/>
              </a:rPr>
              <a:pPr/>
              <a:t>‹#›</a:t>
            </a:fld>
            <a:endParaRPr lang="pl-PL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" name="SlideLogoText" hidden="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465075" y="6639226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492"/>
            <a:r>
              <a:rPr lang="pl-PL" sz="816" baseline="0" dirty="0">
                <a:solidFill>
                  <a:srgbClr val="FFFFFF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10995479" y="51834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492" eaLnBrk="1"/>
            <a:endParaRPr lang="pl-PL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42495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59">
          <p15:clr>
            <a:srgbClr val="000000"/>
          </p15:clr>
        </p15:guide>
        <p15:guide id="2" orient="horz" pos="436">
          <p15:clr>
            <a:srgbClr val="000000"/>
          </p15:clr>
        </p15:guide>
        <p15:guide id="3" orient="horz" pos="2994">
          <p15:clr>
            <a:srgbClr val="000000"/>
          </p15:clr>
        </p15:guide>
        <p15:guide id="4" pos="73">
          <p15:clr>
            <a:srgbClr val="00000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C39578-BBB2-428B-B89B-01F2A367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46AA38-AD82-4509-8D0F-7DEBD4BEB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682762-AD94-42A8-8D63-7E6E2D6DC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309F12A8-1B88-4C69-A05D-EF08D1727B6D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01755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FAF630-1673-4486-A4A2-C0725B61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5ABFF2-E566-4DC7-87A6-CF772EE5B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D1ECB81-6DAA-4C22-8775-0A8C632BF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E4A200C-6A41-470B-8349-5AFEF9D75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999D608-8441-4C54-98E0-F53C8D497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FB860B5-1258-4243-A697-3D57A2742C2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47956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F720A58-6C33-4C14-B836-40B981BCA8C7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06551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304A9354-8E70-4F1D-945D-A49F1E5461EC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2581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79171F-28EC-4616-9D8C-AAEAEB3F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A54B59-E44C-4045-B7CA-6F553CD1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1C00C1-45E9-43D7-BBA5-5ECA38CD3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AF1505CB-07AE-474D-92A0-B29BA0740057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7114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BB466E-9827-46B9-AD47-57881D17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C8E960-538D-41D6-95E7-206908F13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D0FAF23A-6483-487D-A54E-4DA9542B05B8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25407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</p:spTree>
    <p:extLst>
      <p:ext uri="{BB962C8B-B14F-4D97-AF65-F5344CB8AC3E}">
        <p14:creationId xmlns:p14="http://schemas.microsoft.com/office/powerpoint/2010/main" val="467180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26" Type="http://schemas.openxmlformats.org/officeDocument/2006/relationships/tags" Target="../tags/tag29.xml"/><Relationship Id="rId3" Type="http://schemas.openxmlformats.org/officeDocument/2006/relationships/theme" Target="../theme/theme3.xml"/><Relationship Id="rId21" Type="http://schemas.openxmlformats.org/officeDocument/2006/relationships/tags" Target="../tags/tag24.xml"/><Relationship Id="rId34" Type="http://schemas.openxmlformats.org/officeDocument/2006/relationships/image" Target="../media/image3.emf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5" Type="http://schemas.openxmlformats.org/officeDocument/2006/relationships/tags" Target="../tags/tag28.xml"/><Relationship Id="rId33" Type="http://schemas.openxmlformats.org/officeDocument/2006/relationships/oleObject" Target="../embeddings/oleObject3.bin"/><Relationship Id="rId2" Type="http://schemas.openxmlformats.org/officeDocument/2006/relationships/slideLayout" Target="../slideLayouts/slideLayout28.xml"/><Relationship Id="rId16" Type="http://schemas.openxmlformats.org/officeDocument/2006/relationships/tags" Target="../tags/tag19.xml"/><Relationship Id="rId20" Type="http://schemas.openxmlformats.org/officeDocument/2006/relationships/tags" Target="../tags/tag23.xml"/><Relationship Id="rId29" Type="http://schemas.openxmlformats.org/officeDocument/2006/relationships/tags" Target="../tags/tag32.xml"/><Relationship Id="rId1" Type="http://schemas.openxmlformats.org/officeDocument/2006/relationships/slideLayout" Target="../slideLayouts/slideLayout27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tags" Target="../tags/tag27.xml"/><Relationship Id="rId32" Type="http://schemas.openxmlformats.org/officeDocument/2006/relationships/tags" Target="../tags/tag35.xml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23" Type="http://schemas.openxmlformats.org/officeDocument/2006/relationships/tags" Target="../tags/tag26.xml"/><Relationship Id="rId28" Type="http://schemas.openxmlformats.org/officeDocument/2006/relationships/tags" Target="../tags/tag31.xml"/><Relationship Id="rId10" Type="http://schemas.openxmlformats.org/officeDocument/2006/relationships/tags" Target="../tags/tag13.xml"/><Relationship Id="rId19" Type="http://schemas.openxmlformats.org/officeDocument/2006/relationships/tags" Target="../tags/tag22.xml"/><Relationship Id="rId31" Type="http://schemas.openxmlformats.org/officeDocument/2006/relationships/tags" Target="../tags/tag34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tags" Target="../tags/tag25.xml"/><Relationship Id="rId27" Type="http://schemas.openxmlformats.org/officeDocument/2006/relationships/tags" Target="../tags/tag30.xml"/><Relationship Id="rId30" Type="http://schemas.openxmlformats.org/officeDocument/2006/relationships/tags" Target="../tags/tag33.xml"/><Relationship Id="rId8" Type="http://schemas.openxmlformats.org/officeDocument/2006/relationships/tags" Target="../tags/tag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F2ACC88-E51F-415F-848A-173E98E1F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FCDC65-8F0A-4A35-847D-64B86ECEB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C8AD378-8C3B-4112-B6FD-0C14FE8E049B}"/>
              </a:ext>
            </a:extLst>
          </p:cNvPr>
          <p:cNvSpPr/>
          <p:nvPr/>
        </p:nvSpPr>
        <p:spPr bwMode="auto">
          <a:xfrm>
            <a:off x="0" y="6325126"/>
            <a:ext cx="12192000" cy="53287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84F2B17-E94C-4EAC-A792-B1E8C1DD804F}"/>
              </a:ext>
            </a:extLst>
          </p:cNvPr>
          <p:cNvSpPr/>
          <p:nvPr/>
        </p:nvSpPr>
        <p:spPr>
          <a:xfrm>
            <a:off x="0" y="6312877"/>
            <a:ext cx="12192000" cy="545123"/>
          </a:xfrm>
          <a:prstGeom prst="rect">
            <a:avLst/>
          </a:prstGeom>
          <a:solidFill>
            <a:srgbClr val="535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1198D9C-2AC6-40DD-B41C-3556EC832B24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8A9A9AB-6A6A-815F-FF61-0CDB1B5552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3" y="76570"/>
            <a:ext cx="1398494" cy="30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949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14" r:id="rId9"/>
    <p:sldLayoutId id="2147483715" r:id="rId10"/>
    <p:sldLayoutId id="2147483716" r:id="rId11"/>
    <p:sldLayoutId id="2147483717" r:id="rId12"/>
  </p:sldLayoutIdLs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F2ACC88-E51F-415F-848A-173E98E1F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FCDC65-8F0A-4A35-847D-64B86ECEB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C8AD378-8C3B-4112-B6FD-0C14FE8E049B}"/>
              </a:ext>
            </a:extLst>
          </p:cNvPr>
          <p:cNvSpPr/>
          <p:nvPr/>
        </p:nvSpPr>
        <p:spPr bwMode="auto">
          <a:xfrm>
            <a:off x="0" y="6325126"/>
            <a:ext cx="12192000" cy="53287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84F2B17-E94C-4EAC-A792-B1E8C1DD804F}"/>
              </a:ext>
            </a:extLst>
          </p:cNvPr>
          <p:cNvSpPr/>
          <p:nvPr/>
        </p:nvSpPr>
        <p:spPr>
          <a:xfrm>
            <a:off x="0" y="6312877"/>
            <a:ext cx="12192000" cy="545123"/>
          </a:xfrm>
          <a:prstGeom prst="rect">
            <a:avLst/>
          </a:prstGeom>
          <a:solidFill>
            <a:srgbClr val="535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1198D9C-2AC6-40DD-B41C-3556EC832B24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5863EAB-C473-5715-CB1C-62B2759307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3" y="76570"/>
            <a:ext cx="1398494" cy="30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5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</p:sldLayoutIdLs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1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3" imgW="270" imgH="270" progId="TCLayout.ActiveDocument.1">
                  <p:embed/>
                </p:oleObj>
              </mc:Choice>
              <mc:Fallback>
                <p:oleObj name="think-cell Slide" r:id="rId3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5"/>
            </p:custDataLst>
          </p:nvPr>
        </p:nvSpPr>
        <p:spPr bwMode="auto">
          <a:xfrm>
            <a:off x="0" y="1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pl-PL" sz="2040" b="0" i="0" baseline="0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10961073" y="1979058"/>
            <a:ext cx="2271798" cy="9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l-PL" sz="612" baseline="0">
                <a:solidFill>
                  <a:srgbClr val="808080"/>
                </a:solidFill>
                <a:latin typeface="+mn-lt"/>
                <a:ea typeface="+mn-ea"/>
              </a:rPr>
              <a:t>Last Modified 05.11.2019 09:26 Europa Zachodnia (czas stand.)</a:t>
            </a:r>
            <a:endParaRPr lang="pl-PL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11022404" y="4197038"/>
            <a:ext cx="2149130" cy="9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l-PL" sz="612" baseline="0" dirty="0">
                <a:solidFill>
                  <a:srgbClr val="808080"/>
                </a:solidFill>
                <a:latin typeface="+mn-lt"/>
                <a:ea typeface="+mn-ea"/>
              </a:rPr>
              <a:t>Printed 3/15/2019 7:46 PM Central European Standard Time</a:t>
            </a:r>
            <a:endParaRPr lang="pl-PL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61987" y="234865"/>
            <a:ext cx="11725484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title</a:t>
            </a:r>
            <a:r>
              <a:rPr lang="pl-PL" dirty="0"/>
              <a:t> style</a:t>
            </a:r>
            <a:endParaRPr lang="pl-PL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61986" y="77304"/>
            <a:ext cx="511939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pl-PL" sz="816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61987" y="566137"/>
            <a:ext cx="11725484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pl-PL" sz="1632" baseline="0" dirty="0">
                <a:solidFill>
                  <a:schemeClr val="accent6"/>
                </a:solidFill>
                <a:latin typeface="+mn-lt"/>
                <a:ea typeface="+mn-ea"/>
              </a:rPr>
              <a:t>Subtitle</a:t>
            </a: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7" y="6432274"/>
            <a:ext cx="11725484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pl-PL" sz="816" baseline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5" y="6637983"/>
            <a:ext cx="9795571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621952" indent="-621952" defTabSz="913492">
              <a:tabLst>
                <a:tab pos="643008" algn="l"/>
              </a:tabLst>
            </a:pPr>
            <a:r>
              <a:rPr lang="pl-PL" sz="816" baseline="0" dirty="0">
                <a:solidFill>
                  <a:schemeClr val="accent6"/>
                </a:solidFill>
                <a:latin typeface="+mn-lt"/>
                <a:ea typeface="+mn-ea"/>
              </a:rPr>
              <a:t>ŻRÓDŁO:Source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976208" y="1991016"/>
            <a:ext cx="5853024" cy="113050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pl-PL" dirty="0"/>
              <a:t>Edit Master </a:t>
            </a:r>
            <a:r>
              <a:rPr lang="pl-PL" dirty="0" err="1"/>
              <a:t>text</a:t>
            </a:r>
            <a:r>
              <a:rPr lang="pl-PL" dirty="0"/>
              <a:t> </a:t>
            </a:r>
            <a:r>
              <a:rPr lang="pl-PL" dirty="0" err="1"/>
              <a:t>styles</a:t>
            </a:r>
            <a:endParaRPr lang="pl-PL" dirty="0"/>
          </a:p>
          <a:p>
            <a:pPr lvl="1" latinLnBrk="0"/>
            <a:r>
              <a:rPr lang="pl-PL" dirty="0"/>
              <a:t>Second </a:t>
            </a:r>
            <a:r>
              <a:rPr lang="pl-PL" dirty="0" err="1"/>
              <a:t>level</a:t>
            </a:r>
            <a:endParaRPr lang="pl-PL" dirty="0"/>
          </a:p>
          <a:p>
            <a:pPr lvl="2" latinLnBrk="0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 latinLnBrk="0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 latinLnBrk="0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976207" y="1270344"/>
            <a:ext cx="5801189" cy="531278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pl-PL" sz="1632" b="1" baseline="0" dirty="0">
                  <a:solidFill>
                    <a:srgbClr val="000000"/>
                  </a:solidFill>
                  <a:latin typeface="+mn-lt"/>
                  <a:ea typeface="+mn-ea"/>
                </a:rPr>
                <a:t>Title</a:t>
              </a:r>
            </a:p>
            <a:p>
              <a:r>
                <a:rPr lang="pl-PL" sz="1632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11394696" y="291555"/>
            <a:ext cx="492769" cy="156360"/>
            <a:chOff x="8378577" y="285750"/>
            <a:chExt cx="362198" cy="153247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78577" y="285750"/>
              <a:ext cx="362198" cy="15324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3492">
                <a:buClr>
                  <a:srgbClr val="002960"/>
                </a:buClr>
              </a:pPr>
              <a:r>
                <a:rPr lang="pl-PL" sz="816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78577" y="285750"/>
              <a:ext cx="0" cy="153247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78577" y="438997"/>
              <a:ext cx="362198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/>
        </p:nvSpPr>
        <p:spPr>
          <a:xfrm>
            <a:off x="11576462" y="6455860"/>
            <a:ext cx="62200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pl-PL" sz="1632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23" name="doc id" hidden="1"/>
          <p:cNvSpPr>
            <a:spLocks noChangeArrowheads="1"/>
          </p:cNvSpPr>
          <p:nvPr/>
        </p:nvSpPr>
        <p:spPr bwMode="auto">
          <a:xfrm>
            <a:off x="10995479" y="51834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492" eaLnBrk="1"/>
            <a:endParaRPr lang="pl-PL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59" name="LegendLines" hidden="1"/>
          <p:cNvGrpSpPr/>
          <p:nvPr/>
        </p:nvGrpSpPr>
        <p:grpSpPr>
          <a:xfrm>
            <a:off x="10263061" y="277886"/>
            <a:ext cx="1392630" cy="781397"/>
            <a:chOff x="7607284" y="279400"/>
            <a:chExt cx="1023619" cy="765841"/>
          </a:xfrm>
        </p:grpSpPr>
        <p:sp>
          <p:nvSpPr>
            <p:cNvPr id="60" name="LineLegend1"/>
            <p:cNvSpPr>
              <a:spLocks noChangeShapeType="1"/>
            </p:cNvSpPr>
            <p:nvPr/>
          </p:nvSpPr>
          <p:spPr bwMode="gray">
            <a:xfrm>
              <a:off x="7607284" y="3871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61" name="LineLegend2"/>
            <p:cNvSpPr>
              <a:spLocks noChangeShapeType="1"/>
            </p:cNvSpPr>
            <p:nvPr/>
          </p:nvSpPr>
          <p:spPr bwMode="gray">
            <a:xfrm>
              <a:off x="7607284" y="6538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62" name="LineLegend3"/>
            <p:cNvSpPr>
              <a:spLocks noChangeShapeType="1"/>
            </p:cNvSpPr>
            <p:nvPr/>
          </p:nvSpPr>
          <p:spPr bwMode="gray">
            <a:xfrm>
              <a:off x="7607284" y="933223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100" name="Legend1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8169259" y="279400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1" name="Legend2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8169259" y="546100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2" name="Legend3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8169259" y="825501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03" name="LegendBoxes" hidden="1"/>
          <p:cNvGrpSpPr/>
          <p:nvPr/>
        </p:nvGrpSpPr>
        <p:grpSpPr>
          <a:xfrm>
            <a:off x="10682062" y="277991"/>
            <a:ext cx="973632" cy="1053514"/>
            <a:chOff x="5894005" y="919828"/>
            <a:chExt cx="715645" cy="1032542"/>
          </a:xfrm>
        </p:grpSpPr>
        <p:sp>
          <p:nvSpPr>
            <p:cNvPr id="104" name="RectangleLegend1"/>
            <p:cNvSpPr>
              <a:spLocks noChangeArrowheads="1"/>
            </p:cNvSpPr>
            <p:nvPr/>
          </p:nvSpPr>
          <p:spPr bwMode="gray">
            <a:xfrm>
              <a:off x="5894005" y="947381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105" name="RectangleLegend2"/>
            <p:cNvSpPr>
              <a:spLocks noChangeArrowheads="1"/>
            </p:cNvSpPr>
            <p:nvPr/>
          </p:nvSpPr>
          <p:spPr bwMode="gray">
            <a:xfrm>
              <a:off x="5894005" y="1217256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106" name="RectangleLegend3"/>
            <p:cNvSpPr>
              <a:spLocks noChangeArrowheads="1"/>
            </p:cNvSpPr>
            <p:nvPr/>
          </p:nvSpPr>
          <p:spPr bwMode="gray">
            <a:xfrm>
              <a:off x="5894005" y="1488719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107" name="RectangleLegend4"/>
            <p:cNvSpPr>
              <a:spLocks noChangeArrowheads="1"/>
            </p:cNvSpPr>
            <p:nvPr/>
          </p:nvSpPr>
          <p:spPr bwMode="gray">
            <a:xfrm>
              <a:off x="5894005" y="1760182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108" name="Legend1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gray">
            <a:xfrm>
              <a:off x="6148005" y="919828"/>
              <a:ext cx="461645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9" name="Legend2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gray">
            <a:xfrm>
              <a:off x="6148005" y="1189703"/>
              <a:ext cx="461645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0" name="Legend3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6148005" y="1461166"/>
              <a:ext cx="461645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1" name="Legend4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6148005" y="1732630"/>
              <a:ext cx="461645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12" name="LegendMoons" hidden="1"/>
          <p:cNvGrpSpPr/>
          <p:nvPr/>
        </p:nvGrpSpPr>
        <p:grpSpPr>
          <a:xfrm>
            <a:off x="10591354" y="277480"/>
            <a:ext cx="1064343" cy="1348138"/>
            <a:chOff x="5894005" y="2695123"/>
            <a:chExt cx="782319" cy="1321299"/>
          </a:xfrm>
        </p:grpSpPr>
        <p:grpSp>
          <p:nvGrpSpPr>
            <p:cNvPr id="113" name="MoonLegend1"/>
            <p:cNvGrpSpPr>
              <a:grpSpLocks noChangeAspect="1"/>
            </p:cNvGrpSpPr>
            <p:nvPr>
              <p:custDataLst>
                <p:tags r:id="rId6"/>
              </p:custDataLst>
            </p:nvPr>
          </p:nvGrpSpPr>
          <p:grpSpPr bwMode="gray">
            <a:xfrm>
              <a:off x="5894005" y="2695123"/>
              <a:ext cx="209550" cy="218282"/>
              <a:chOff x="4533" y="183"/>
              <a:chExt cx="144" cy="150"/>
            </a:xfrm>
          </p:grpSpPr>
          <p:sp>
            <p:nvSpPr>
              <p:cNvPr id="131" name="Oval 130"/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2" name="Arc 131" hidden="1"/>
              <p:cNvSpPr>
                <a:spLocks noChangeAspect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4" name="MoonLegend2"/>
            <p:cNvGrpSpPr>
              <a:grpSpLocks noChangeAspect="1"/>
            </p:cNvGrpSpPr>
            <p:nvPr>
              <p:custDataLst>
                <p:tags r:id="rId7"/>
              </p:custDataLst>
            </p:nvPr>
          </p:nvGrpSpPr>
          <p:grpSpPr bwMode="gray">
            <a:xfrm>
              <a:off x="5894005" y="2977103"/>
              <a:ext cx="209550" cy="209551"/>
              <a:chOff x="1694" y="2051"/>
              <a:chExt cx="160" cy="160"/>
            </a:xfrm>
          </p:grpSpPr>
          <p:sp>
            <p:nvSpPr>
              <p:cNvPr id="129" name="Oval 41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0" name="Arc 42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5" name="MoonLegend4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gray">
            <a:xfrm>
              <a:off x="5894005" y="3524395"/>
              <a:ext cx="209550" cy="209551"/>
              <a:chOff x="4495" y="1204"/>
              <a:chExt cx="160" cy="160"/>
            </a:xfrm>
          </p:grpSpPr>
          <p:sp>
            <p:nvSpPr>
              <p:cNvPr id="127" name="Oval 47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8" name="Arc 48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6" name="MoonLegend5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5894005" y="3799629"/>
              <a:ext cx="209550" cy="209551"/>
              <a:chOff x="4495" y="1447"/>
              <a:chExt cx="160" cy="160"/>
            </a:xfrm>
          </p:grpSpPr>
          <p:sp>
            <p:nvSpPr>
              <p:cNvPr id="125" name="Oval 50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6" name="Oval 51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7" name="MoonLegend3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5894005" y="3251543"/>
              <a:ext cx="209550" cy="209551"/>
              <a:chOff x="4495" y="1205"/>
              <a:chExt cx="160" cy="160"/>
            </a:xfrm>
          </p:grpSpPr>
          <p:sp>
            <p:nvSpPr>
              <p:cNvPr id="123" name="Oval 47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4" name="Arc 48"/>
              <p:cNvSpPr>
                <a:spLocks noChangeAspect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118" name="Legend1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gray">
            <a:xfrm>
              <a:off x="6214680" y="2696542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9" name="Legend2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gray">
            <a:xfrm>
              <a:off x="6214680" y="2974157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0" name="Legend3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6214680" y="3248595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1" name="Legend4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>
              <a:off x="6214680" y="3521448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2" name="Legend5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6214680" y="3796682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sp>
        <p:nvSpPr>
          <p:cNvPr id="58" name="Slide Number">
            <a:extLst>
              <a:ext uri="{FF2B5EF4-FFF2-40B4-BE49-F238E27FC236}">
                <a16:creationId xmlns:a16="http://schemas.microsoft.com/office/drawing/2014/main" id="{F7995FE0-8ABB-4ED8-9F49-C38B4443320A}"/>
              </a:ext>
            </a:extLst>
          </p:cNvPr>
          <p:cNvSpPr txBox="1">
            <a:spLocks/>
          </p:cNvSpPr>
          <p:nvPr/>
        </p:nvSpPr>
        <p:spPr bwMode="auto">
          <a:xfrm>
            <a:off x="11652053" y="6639226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l-PL" sz="816" baseline="0" smtClean="0">
                <a:solidFill>
                  <a:srgbClr val="808080"/>
                </a:solidFill>
                <a:latin typeface="+mn-lt"/>
              </a:rPr>
              <a:pPr/>
              <a:t>‹#›</a:t>
            </a:fld>
            <a:endParaRPr lang="pl-PL" sz="816" baseline="0" dirty="0">
              <a:solidFill>
                <a:srgbClr val="80808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667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hf sldNum="0" hdr="0" dt="0"/>
  <p:txStyles>
    <p:titleStyle>
      <a:lvl1pPr algn="l" defTabSz="913492" rtl="0" eaLnBrk="1" fontAlgn="base" hangingPunct="1">
        <a:spcBef>
          <a:spcPct val="0"/>
        </a:spcBef>
        <a:spcAft>
          <a:spcPct val="0"/>
        </a:spcAft>
        <a:tabLst>
          <a:tab pos="275343" algn="l"/>
        </a:tabLst>
        <a:defRPr sz="2040" b="0" baseline="0">
          <a:solidFill>
            <a:schemeClr val="accent4"/>
          </a:solidFill>
          <a:latin typeface="+mj-lt"/>
          <a:ea typeface="+mj-ea"/>
          <a:cs typeface="+mj-cs"/>
        </a:defRPr>
      </a:lvl1pPr>
      <a:lvl2pPr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64"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29"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391"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856"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428" baseline="0">
          <a:solidFill>
            <a:schemeClr val="tx1"/>
          </a:solidFill>
          <a:latin typeface="+mn-lt"/>
          <a:ea typeface="+mn-ea"/>
          <a:cs typeface="+mn-cs"/>
        </a:defRPr>
      </a:lvl1pPr>
      <a:lvl2pPr marL="197599" indent="-195980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428" baseline="0">
          <a:solidFill>
            <a:schemeClr val="tx1"/>
          </a:solidFill>
          <a:latin typeface="+mn-lt"/>
        </a:defRPr>
      </a:lvl2pPr>
      <a:lvl3pPr marL="466464" indent="-267245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428" baseline="0">
          <a:solidFill>
            <a:schemeClr val="tx1"/>
          </a:solidFill>
          <a:latin typeface="+mn-lt"/>
        </a:defRPr>
      </a:lvl3pPr>
      <a:lvl4pPr marL="626812" indent="-158727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428" baseline="0">
          <a:solidFill>
            <a:schemeClr val="tx1"/>
          </a:solidFill>
          <a:latin typeface="+mn-lt"/>
        </a:defRPr>
      </a:lvl4pPr>
      <a:lvl5pPr marL="765001" indent="-132812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428" baseline="0">
          <a:solidFill>
            <a:schemeClr val="tx1"/>
          </a:solidFill>
          <a:latin typeface="+mn-lt"/>
        </a:defRPr>
      </a:lvl5pPr>
      <a:lvl6pPr marL="765001" indent="-132812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6pPr>
      <a:lvl7pPr marL="765001" indent="-132812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7pPr>
      <a:lvl8pPr marL="765001" indent="-132812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8pPr>
      <a:lvl9pPr marL="765001" indent="-132812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464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929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9391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856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2320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8785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5249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1714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pl/url?sa=i&amp;rct=j&amp;q=&amp;esrc=s&amp;source=images&amp;cd=&amp;ved=2ahUKEwiT0Nzmiq_iAhVoposKHQ1oBQAQjRx6BAgBEAU&amp;url=https://www.patakontakt.pl/pl/p/PIERWSZA-POMOC-APTECZKA-KRZYZ/811&amp;psig=AOvVaw3bNvGQSDLaDY3UBla9KYdh&amp;ust=1558612668781264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72.svg"/><Relationship Id="rId18" Type="http://schemas.openxmlformats.org/officeDocument/2006/relationships/image" Target="../media/image7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svg"/><Relationship Id="rId11" Type="http://schemas.openxmlformats.org/officeDocument/2006/relationships/image" Target="../media/image70.svg"/><Relationship Id="rId5" Type="http://schemas.openxmlformats.org/officeDocument/2006/relationships/image" Target="../media/image64.png"/><Relationship Id="rId15" Type="http://schemas.openxmlformats.org/officeDocument/2006/relationships/image" Target="../media/image74.svg"/><Relationship Id="rId10" Type="http://schemas.openxmlformats.org/officeDocument/2006/relationships/image" Target="../media/image69.png"/><Relationship Id="rId19" Type="http://schemas.openxmlformats.org/officeDocument/2006/relationships/image" Target="../media/image78.svg"/><Relationship Id="rId4" Type="http://schemas.openxmlformats.org/officeDocument/2006/relationships/image" Target="../media/image63.sv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1.svg"/><Relationship Id="rId11" Type="http://schemas.openxmlformats.org/officeDocument/2006/relationships/image" Target="../media/image86.svg"/><Relationship Id="rId5" Type="http://schemas.openxmlformats.org/officeDocument/2006/relationships/image" Target="../media/image66.png"/><Relationship Id="rId10" Type="http://schemas.openxmlformats.org/officeDocument/2006/relationships/image" Target="../media/image85.svg"/><Relationship Id="rId4" Type="http://schemas.openxmlformats.org/officeDocument/2006/relationships/image" Target="../media/image80.svg"/><Relationship Id="rId9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jpeg"/><Relationship Id="rId7" Type="http://schemas.openxmlformats.org/officeDocument/2006/relationships/image" Target="../media/image115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4.jpeg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3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45.emf"/><Relationship Id="rId7" Type="http://schemas.openxmlformats.org/officeDocument/2006/relationships/image" Target="../media/image149.emf"/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8.emf"/><Relationship Id="rId5" Type="http://schemas.openxmlformats.org/officeDocument/2006/relationships/image" Target="../media/image147.emf"/><Relationship Id="rId4" Type="http://schemas.openxmlformats.org/officeDocument/2006/relationships/image" Target="../media/image14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6.png"/><Relationship Id="rId4" Type="http://schemas.openxmlformats.org/officeDocument/2006/relationships/image" Target="../media/image1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5.png"/><Relationship Id="rId5" Type="http://schemas.openxmlformats.org/officeDocument/2006/relationships/image" Target="../media/image116.png"/><Relationship Id="rId4" Type="http://schemas.openxmlformats.org/officeDocument/2006/relationships/image" Target="../media/image1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70.svg"/><Relationship Id="rId7" Type="http://schemas.openxmlformats.org/officeDocument/2006/relationships/image" Target="../media/image174.sv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3.png"/><Relationship Id="rId5" Type="http://schemas.openxmlformats.org/officeDocument/2006/relationships/image" Target="../media/image172.jpeg"/><Relationship Id="rId10" Type="http://schemas.openxmlformats.org/officeDocument/2006/relationships/image" Target="../media/image176.svg"/><Relationship Id="rId4" Type="http://schemas.openxmlformats.org/officeDocument/2006/relationships/image" Target="../media/image171.jpeg"/><Relationship Id="rId9" Type="http://schemas.openxmlformats.org/officeDocument/2006/relationships/image" Target="../media/image1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10" Type="http://schemas.openxmlformats.org/officeDocument/2006/relationships/image" Target="../media/image195.jpeg"/><Relationship Id="rId4" Type="http://schemas.openxmlformats.org/officeDocument/2006/relationships/image" Target="../media/image189.png"/><Relationship Id="rId9" Type="http://schemas.openxmlformats.org/officeDocument/2006/relationships/image" Target="../media/image19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3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2.png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7" Type="http://schemas.openxmlformats.org/officeDocument/2006/relationships/image" Target="../media/image209.pn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jpeg"/><Relationship Id="rId3" Type="http://schemas.openxmlformats.org/officeDocument/2006/relationships/image" Target="../media/image216.png"/><Relationship Id="rId7" Type="http://schemas.openxmlformats.org/officeDocument/2006/relationships/image" Target="../media/image220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9.png"/><Relationship Id="rId5" Type="http://schemas.openxmlformats.org/officeDocument/2006/relationships/image" Target="../media/image218.png"/><Relationship Id="rId4" Type="http://schemas.openxmlformats.org/officeDocument/2006/relationships/image" Target="../media/image21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6.jpeg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image" Target="../media/image234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3.png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7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18" Type="http://schemas.openxmlformats.org/officeDocument/2006/relationships/image" Target="../media/image38.jpeg"/><Relationship Id="rId3" Type="http://schemas.openxmlformats.org/officeDocument/2006/relationships/image" Target="../media/image23.jpeg"/><Relationship Id="rId21" Type="http://schemas.openxmlformats.org/officeDocument/2006/relationships/image" Target="../media/image41.pn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37.jpeg"/><Relationship Id="rId2" Type="http://schemas.openxmlformats.org/officeDocument/2006/relationships/image" Target="../media/image7.png"/><Relationship Id="rId16" Type="http://schemas.openxmlformats.org/officeDocument/2006/relationships/image" Target="../media/image36.jpe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24" Type="http://schemas.openxmlformats.org/officeDocument/2006/relationships/image" Target="../media/image44.pn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23" Type="http://schemas.openxmlformats.org/officeDocument/2006/relationships/image" Target="../media/image43.png"/><Relationship Id="rId10" Type="http://schemas.openxmlformats.org/officeDocument/2006/relationships/image" Target="../media/image30.jpeg"/><Relationship Id="rId19" Type="http://schemas.openxmlformats.org/officeDocument/2006/relationships/image" Target="../media/image39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png"/><Relationship Id="rId22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4D9F8FBE-9C89-4233-8F57-E8A5AF553057}"/>
              </a:ext>
            </a:extLst>
          </p:cNvPr>
          <p:cNvSpPr/>
          <p:nvPr/>
        </p:nvSpPr>
        <p:spPr>
          <a:xfrm>
            <a:off x="329791" y="1390112"/>
            <a:ext cx="11862209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ova Cond" panose="020B0506020202020204" pitchFamily="34" charset="0"/>
              </a:rPr>
              <a:t>Szkolenie informacyjne BHP dla pracowników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EHS Induction training for </a:t>
            </a:r>
            <a:r>
              <a:rPr lang="pl-PL" sz="2800" b="1" dirty="0" err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employees</a:t>
            </a: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ova Cond" panose="020B0506020202020204" pitchFamily="34" charset="0"/>
            </a:endParaRPr>
          </a:p>
        </p:txBody>
      </p:sp>
      <p:pic>
        <p:nvPicPr>
          <p:cNvPr id="2" name="Obraz 1" descr="Zasób 6.png">
            <a:extLst>
              <a:ext uri="{FF2B5EF4-FFF2-40B4-BE49-F238E27FC236}">
                <a16:creationId xmlns:a16="http://schemas.microsoft.com/office/drawing/2014/main" id="{F75F5827-BDD5-A353-52A1-ED7734390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648" y="3498112"/>
            <a:ext cx="3638170" cy="24873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7E80F16-F6A3-F44E-3E88-83B5E343F4B9}"/>
              </a:ext>
            </a:extLst>
          </p:cNvPr>
          <p:cNvSpPr txBox="1"/>
          <p:nvPr/>
        </p:nvSpPr>
        <p:spPr>
          <a:xfrm>
            <a:off x="5537727" y="3803760"/>
            <a:ext cx="30640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Uwaga! Jeżeli projekt składa się z kilku różnych etapów, to dla każdego z nich należy opracować osobną prezentację dla gości.</a:t>
            </a:r>
            <a:endParaRPr lang="pl-PL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B06CA2-7FBB-2FEA-8206-D92D0BC6E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91" y="2547242"/>
            <a:ext cx="4355884" cy="95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F3D1F91-B177-7B45-1577-D31FDF0947FF}"/>
              </a:ext>
            </a:extLst>
          </p:cNvPr>
          <p:cNvSpPr txBox="1"/>
          <p:nvPr/>
        </p:nvSpPr>
        <p:spPr>
          <a:xfrm>
            <a:off x="9692083" y="6475480"/>
            <a:ext cx="243384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12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DATA REWIZJI: </a:t>
            </a:r>
            <a:r>
              <a:rPr lang="pl-PL" sz="12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16.06.2025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Obraz 6" descr="Zasób 6.png">
            <a:extLst>
              <a:ext uri="{FF2B5EF4-FFF2-40B4-BE49-F238E27FC236}">
                <a16:creationId xmlns:a16="http://schemas.microsoft.com/office/drawing/2014/main" id="{1F211453-DB80-BFF7-4C3A-B62B09B9B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9919" y="4167964"/>
            <a:ext cx="2903607" cy="1817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C393F74-D746-1096-FC5F-56E74A1BC386}"/>
              </a:ext>
            </a:extLst>
          </p:cNvPr>
          <p:cNvSpPr txBox="1"/>
          <p:nvPr/>
        </p:nvSpPr>
        <p:spPr>
          <a:xfrm>
            <a:off x="9127987" y="4680923"/>
            <a:ext cx="30640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 zmieniać daty rewizji </a:t>
            </a:r>
          </a:p>
          <a:p>
            <a:r>
              <a:rPr lang="pl-PL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stopce (data modyfikacji naniesionej przez dział BHPOŚ</a:t>
            </a:r>
            <a:endParaRPr lang="pl-PL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656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ole tekstowe 39"/>
          <p:cNvSpPr txBox="1"/>
          <p:nvPr/>
        </p:nvSpPr>
        <p:spPr>
          <a:xfrm>
            <a:off x="251750" y="1667254"/>
            <a:ext cx="6830786" cy="2811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lvl="0" indent="-228594" defTabSz="914377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Wszystkie wypadki, incydenty, niebezpieczne zdarzenia, zdarzenia potencjalnie wypadkowe należy zgłaszać niezwłocznie do bezpośredniego nadzoru oraz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Archicom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/Generalnego Wykonawcy</a:t>
            </a:r>
          </a:p>
          <a:p>
            <a:pPr marL="228594" lvl="0" indent="-228594" defTabSz="914377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Zapewnij w swojej ekipie roboczej apteczkę pierwszej pomocy</a:t>
            </a:r>
          </a:p>
          <a:p>
            <a:pPr marL="228594" lvl="0" indent="-228594" defTabSz="914377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Przeszkol/wyznacz osoby do udzielania pierwszej pomocy</a:t>
            </a:r>
          </a:p>
        </p:txBody>
      </p:sp>
      <p:pic>
        <p:nvPicPr>
          <p:cNvPr id="41" name="Picture 6" descr="http://camps-odszkodowania.co.uk/wp-content/uploads/2014/05/wypadek-w-pracy-na-budowie.jpg">
            <a:extLst>
              <a:ext uri="{FF2B5EF4-FFF2-40B4-BE49-F238E27FC236}">
                <a16:creationId xmlns:a16="http://schemas.microsoft.com/office/drawing/2014/main" id="{E0599C26-2C33-4527-A119-A4A8CB9B7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4117" y="302358"/>
            <a:ext cx="3016133" cy="201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Znalezione obrazy dla zapytania pierwsza pomoc krzyż">
            <a:hlinkClick r:id="rId3"/>
            <a:extLst>
              <a:ext uri="{FF2B5EF4-FFF2-40B4-BE49-F238E27FC236}">
                <a16:creationId xmlns:a16="http://schemas.microsoft.com/office/drawing/2014/main" id="{E6B643A6-865B-4CD8-9297-BDB99F970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7114" y="2429385"/>
            <a:ext cx="1766686" cy="176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Obraz 42" descr="Obraz zawierający apteczka, pojemnik, obiekt, czerwony&#10;&#10;Opis wygenerowany automatycznie">
            <a:extLst>
              <a:ext uri="{FF2B5EF4-FFF2-40B4-BE49-F238E27FC236}">
                <a16:creationId xmlns:a16="http://schemas.microsoft.com/office/drawing/2014/main" id="{8A1D35D7-C089-4020-9867-D1F1F31D6F3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7583" y="4312343"/>
            <a:ext cx="2277672" cy="2010757"/>
          </a:xfrm>
          <a:prstGeom prst="rect">
            <a:avLst/>
          </a:prstGeom>
        </p:spPr>
      </p:pic>
      <p:sp>
        <p:nvSpPr>
          <p:cNvPr id="4" name="Tytuł 35">
            <a:extLst>
              <a:ext uri="{FF2B5EF4-FFF2-40B4-BE49-F238E27FC236}">
                <a16:creationId xmlns:a16="http://schemas.microsoft.com/office/drawing/2014/main" id="{945B9319-1F6C-BE13-2C96-59A90AD919A9}"/>
              </a:ext>
            </a:extLst>
          </p:cNvPr>
          <p:cNvSpPr txBox="1">
            <a:spLocks/>
          </p:cNvSpPr>
          <p:nvPr/>
        </p:nvSpPr>
        <p:spPr>
          <a:xfrm>
            <a:off x="2083980" y="37943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latin typeface="Arial Nova Cond" panose="020B0506020202020204" pitchFamily="34" charset="0"/>
              </a:rPr>
              <a:t>Reagowanie na wypadki</a:t>
            </a:r>
          </a:p>
        </p:txBody>
      </p:sp>
    </p:spTree>
    <p:extLst>
      <p:ext uri="{BB962C8B-B14F-4D97-AF65-F5344CB8AC3E}">
        <p14:creationId xmlns:p14="http://schemas.microsoft.com/office/powerpoint/2010/main" val="3313801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BE3E355F-30ED-F0BF-41AD-A3468DABF37C}"/>
              </a:ext>
            </a:extLst>
          </p:cNvPr>
          <p:cNvSpPr txBox="1"/>
          <p:nvPr/>
        </p:nvSpPr>
        <p:spPr>
          <a:xfrm>
            <a:off x="653970" y="1379670"/>
            <a:ext cx="10145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NASZ CEL:  SEGREGACJA ODPADÓW NA BUDOWIE NA POZIOMIE</a:t>
            </a:r>
            <a:endParaRPr lang="pl-P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ytuł 35">
            <a:extLst>
              <a:ext uri="{FF2B5EF4-FFF2-40B4-BE49-F238E27FC236}">
                <a16:creationId xmlns:a16="http://schemas.microsoft.com/office/drawing/2014/main" id="{261C7B9E-CE3E-C4F7-DF27-9E0A6F692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980" y="37943"/>
            <a:ext cx="9841319" cy="73696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4400" b="1" dirty="0">
                <a:latin typeface="Arial Nova Cond" panose="020B0506020202020204" pitchFamily="34" charset="0"/>
                <a:cs typeface="+mj-cs"/>
              </a:rPr>
              <a:t>Postępowanie z odpadami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2770A5E-0AC2-9FD0-0985-D33B23F5A94B}"/>
              </a:ext>
            </a:extLst>
          </p:cNvPr>
          <p:cNvSpPr txBox="1"/>
          <p:nvPr/>
        </p:nvSpPr>
        <p:spPr>
          <a:xfrm>
            <a:off x="9181205" y="1225782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</a:t>
            </a:r>
            <a:endParaRPr lang="pl-PL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002D29E7-DCF8-CE30-BED0-E3CB148BE6F7}"/>
              </a:ext>
            </a:extLst>
          </p:cNvPr>
          <p:cNvSpPr txBox="1"/>
          <p:nvPr/>
        </p:nvSpPr>
        <p:spPr>
          <a:xfrm>
            <a:off x="653969" y="1933668"/>
            <a:ext cx="101452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Od 1 stycznia 2025 r. </a:t>
            </a:r>
            <a:r>
              <a:rPr lang="pl-PL" sz="2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obowiązek</a:t>
            </a:r>
            <a:r>
              <a:rPr lang="pl-PL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selektywnej zbiórki odpadów budowlanych u wytwórcy. </a:t>
            </a:r>
          </a:p>
          <a:p>
            <a:pPr algn="just"/>
            <a:r>
              <a:rPr lang="pl-PL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Wymagany podział na 6</a:t>
            </a:r>
            <a:r>
              <a:rPr lang="pl-PL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frakcji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D924DC76-B403-6DEF-FC93-610A90E2D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764" y="2538431"/>
            <a:ext cx="4625509" cy="2576720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8FC0488D-ABDD-BF98-31F1-B393CCFD0310}"/>
              </a:ext>
            </a:extLst>
          </p:cNvPr>
          <p:cNvSpPr txBox="1"/>
          <p:nvPr/>
        </p:nvSpPr>
        <p:spPr>
          <a:xfrm>
            <a:off x="653970" y="5278275"/>
            <a:ext cx="9757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Zabronione jest umieszczanie powyższych kategorii odpadów w kontenerze na odpady</a:t>
            </a:r>
            <a:r>
              <a:rPr lang="pl-PL" sz="200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zmieszane o kodzie </a:t>
            </a:r>
            <a:r>
              <a:rPr lang="pl-PL" sz="2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17 09 04</a:t>
            </a:r>
            <a:r>
              <a:rPr lang="pl-PL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2000" b="1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794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78335267-FAE7-68CC-D977-3ED6DF55E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70" y="996986"/>
            <a:ext cx="11658599" cy="736964"/>
          </a:xfrm>
        </p:spPr>
        <p:txBody>
          <a:bodyPr>
            <a:normAutofit/>
          </a:bodyPr>
          <a:lstStyle/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ZWRACAJ UWAGĘ NA OZNAKOWANIE NA KONTENERACH NA ODPADY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DDDA62C-A82B-E714-C45E-E6724B390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70" y="1797015"/>
            <a:ext cx="3408406" cy="139832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A58C259-01CE-26CE-8248-D73C4F65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268" y="1797015"/>
            <a:ext cx="3374622" cy="13932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9F5387F-BB48-6887-59AF-E835FFAB4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282" y="1797015"/>
            <a:ext cx="3374622" cy="1384296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33988DCF-E6CD-D184-27BF-94A4CBA03144}"/>
              </a:ext>
            </a:extLst>
          </p:cNvPr>
          <p:cNvSpPr txBox="1"/>
          <p:nvPr/>
        </p:nvSpPr>
        <p:spPr>
          <a:xfrm>
            <a:off x="642400" y="3945137"/>
            <a:ext cx="4014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UWAGA! </a:t>
            </a:r>
          </a:p>
          <a:p>
            <a:r>
              <a:rPr lang="pl-PL" sz="2000" b="1" dirty="0">
                <a:solidFill>
                  <a:srgbClr val="FF0000"/>
                </a:solidFill>
              </a:rPr>
              <a:t>PRAWIDŁOWOŚĆ SEGREGACJI JEST MONITOROWANA </a:t>
            </a:r>
          </a:p>
        </p:txBody>
      </p:sp>
      <p:pic>
        <p:nvPicPr>
          <p:cNvPr id="12" name="Grafika 11" descr="Kamera monitoringu z wypełnieniem pełnym">
            <a:extLst>
              <a:ext uri="{FF2B5EF4-FFF2-40B4-BE49-F238E27FC236}">
                <a16:creationId xmlns:a16="http://schemas.microsoft.com/office/drawing/2014/main" id="{7269EFEE-4A1C-3101-5EF2-9BDAC8FFC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599854" y="4225457"/>
            <a:ext cx="1681078" cy="1788060"/>
          </a:xfrm>
          <a:prstGeom prst="rect">
            <a:avLst/>
          </a:prstGeom>
        </p:spPr>
      </p:pic>
      <p:pic>
        <p:nvPicPr>
          <p:cNvPr id="13" name="Obraz 12" descr="Obraz zawierający na wolnym powietrzu, niebo, drzewo, Kubeł na śmieci&#10;&#10;Opis wygenerowany automatycznie">
            <a:extLst>
              <a:ext uri="{FF2B5EF4-FFF2-40B4-BE49-F238E27FC236}">
                <a16:creationId xmlns:a16="http://schemas.microsoft.com/office/drawing/2014/main" id="{D1A90B4F-B803-9AA5-0B0C-1BBE6E8EBF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639" y="3833896"/>
            <a:ext cx="3784802" cy="225380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Owal 13">
            <a:extLst>
              <a:ext uri="{FF2B5EF4-FFF2-40B4-BE49-F238E27FC236}">
                <a16:creationId xmlns:a16="http://schemas.microsoft.com/office/drawing/2014/main" id="{B5206AE8-1E52-7EFB-9C6A-18F0DB110B0C}"/>
              </a:ext>
            </a:extLst>
          </p:cNvPr>
          <p:cNvSpPr/>
          <p:nvPr/>
        </p:nvSpPr>
        <p:spPr>
          <a:xfrm>
            <a:off x="8352408" y="4157813"/>
            <a:ext cx="636607" cy="590309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2" name="Tytuł 35">
            <a:extLst>
              <a:ext uri="{FF2B5EF4-FFF2-40B4-BE49-F238E27FC236}">
                <a16:creationId xmlns:a16="http://schemas.microsoft.com/office/drawing/2014/main" id="{2EC7E141-C243-D36B-B314-D40EF841662A}"/>
              </a:ext>
            </a:extLst>
          </p:cNvPr>
          <p:cNvSpPr txBox="1">
            <a:spLocks/>
          </p:cNvSpPr>
          <p:nvPr/>
        </p:nvSpPr>
        <p:spPr>
          <a:xfrm>
            <a:off x="2083980" y="37943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otham Book" pitchFamily="50" charset="0"/>
                <a:ea typeface="+mj-ea"/>
                <a:cs typeface="Gotham Book" pitchFamily="50" charset="0"/>
              </a:defRPr>
            </a:lvl1pPr>
          </a:lstStyle>
          <a:p>
            <a:r>
              <a:rPr lang="pl-PL" sz="4400" b="1">
                <a:latin typeface="Arial Nova Cond" panose="020B0506020202020204" pitchFamily="34" charset="0"/>
                <a:cs typeface="+mj-cs"/>
              </a:rPr>
              <a:t>Postępowanie z odpadami</a:t>
            </a:r>
            <a:endParaRPr lang="pl-PL" sz="4400" b="1" dirty="0">
              <a:latin typeface="Arial Nova Cond" panose="020B050602020202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45876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31AFE9A0-6C9C-76CE-EF5B-2EEB778A240E}"/>
              </a:ext>
            </a:extLst>
          </p:cNvPr>
          <p:cNvSpPr txBox="1"/>
          <p:nvPr/>
        </p:nvSpPr>
        <p:spPr>
          <a:xfrm>
            <a:off x="4132976" y="1050438"/>
            <a:ext cx="43512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400" b="1" i="0" cap="all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nie mieszaj odpadów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26B78F5-6136-D65C-D51F-6285A2A4F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551" y="3449973"/>
            <a:ext cx="3297012" cy="184750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C1693077-EA6D-8D38-0BC2-7CF78B366FBC}"/>
              </a:ext>
            </a:extLst>
          </p:cNvPr>
          <p:cNvSpPr txBox="1"/>
          <p:nvPr/>
        </p:nvSpPr>
        <p:spPr>
          <a:xfrm>
            <a:off x="896420" y="1835798"/>
            <a:ext cx="3058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KOMUNALNE (SOCJALNE)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7BBD3E2-8195-11E4-114E-0CB4BC7D15DE}"/>
              </a:ext>
            </a:extLst>
          </p:cNvPr>
          <p:cNvSpPr txBox="1"/>
          <p:nvPr/>
        </p:nvSpPr>
        <p:spPr>
          <a:xfrm>
            <a:off x="5367635" y="1835798"/>
            <a:ext cx="1653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BUDOWLANE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5DDEC6D-254D-9E4A-B179-772685E22F71}"/>
              </a:ext>
            </a:extLst>
          </p:cNvPr>
          <p:cNvSpPr txBox="1"/>
          <p:nvPr/>
        </p:nvSpPr>
        <p:spPr>
          <a:xfrm>
            <a:off x="9182583" y="1835798"/>
            <a:ext cx="3495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NIEBEZPIECZNE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8EEB555B-0305-C054-AB2D-749B0B25E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050" y="3400742"/>
            <a:ext cx="2088310" cy="1994383"/>
          </a:xfrm>
          <a:prstGeom prst="rect">
            <a:avLst/>
          </a:prstGeom>
        </p:spPr>
      </p:pic>
      <p:sp>
        <p:nvSpPr>
          <p:cNvPr id="14" name="Strzałka: w dół 13">
            <a:extLst>
              <a:ext uri="{FF2B5EF4-FFF2-40B4-BE49-F238E27FC236}">
                <a16:creationId xmlns:a16="http://schemas.microsoft.com/office/drawing/2014/main" id="{6E0D046E-FA31-02A4-7A15-DA11FBAF9CA2}"/>
              </a:ext>
            </a:extLst>
          </p:cNvPr>
          <p:cNvSpPr/>
          <p:nvPr/>
        </p:nvSpPr>
        <p:spPr>
          <a:xfrm>
            <a:off x="2083980" y="2357250"/>
            <a:ext cx="341882" cy="952621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Strzałka: w dół 14">
            <a:extLst>
              <a:ext uri="{FF2B5EF4-FFF2-40B4-BE49-F238E27FC236}">
                <a16:creationId xmlns:a16="http://schemas.microsoft.com/office/drawing/2014/main" id="{F51DD757-6A0B-958E-3A2A-B43B6BE7A3F2}"/>
              </a:ext>
            </a:extLst>
          </p:cNvPr>
          <p:cNvSpPr/>
          <p:nvPr/>
        </p:nvSpPr>
        <p:spPr>
          <a:xfrm>
            <a:off x="9745333" y="2355504"/>
            <a:ext cx="341882" cy="952621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Strzałka: w dół 15">
            <a:extLst>
              <a:ext uri="{FF2B5EF4-FFF2-40B4-BE49-F238E27FC236}">
                <a16:creationId xmlns:a16="http://schemas.microsoft.com/office/drawing/2014/main" id="{D6D3CC2B-968B-291A-466B-70C57ED09704}"/>
              </a:ext>
            </a:extLst>
          </p:cNvPr>
          <p:cNvSpPr/>
          <p:nvPr/>
        </p:nvSpPr>
        <p:spPr>
          <a:xfrm>
            <a:off x="5877237" y="2355505"/>
            <a:ext cx="341882" cy="952621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5BA863E4-0CEA-E4E0-23CE-087E4026A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361" y="3647254"/>
            <a:ext cx="3777615" cy="1501360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2BB286B6-AA74-001B-04F6-253B9D557D13}"/>
              </a:ext>
            </a:extLst>
          </p:cNvPr>
          <p:cNvSpPr txBox="1"/>
          <p:nvPr/>
        </p:nvSpPr>
        <p:spPr>
          <a:xfrm>
            <a:off x="2083980" y="5406112"/>
            <a:ext cx="88816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i="0" dirty="0">
                <a:solidFill>
                  <a:srgbClr val="FF0000"/>
                </a:solidFill>
                <a:effectLst/>
                <a:latin typeface="Fira Sans" panose="020F0502020204030204" pitchFamily="34" charset="0"/>
              </a:rPr>
              <a:t>W przypadku odebrania odpadów niesegregowanych albo nieopatrzonych odpowiednim kodem należy liczyć się z karą administracyjną w wysokości od 1000 do 1 000 000 zł. 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21" name="Grafika 20" descr="Pieniądze z wypełnieniem pełnym">
            <a:extLst>
              <a:ext uri="{FF2B5EF4-FFF2-40B4-BE49-F238E27FC236}">
                <a16:creationId xmlns:a16="http://schemas.microsoft.com/office/drawing/2014/main" id="{380F7517-4F17-0FC4-761D-0D866A1DA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6191" y="5297478"/>
            <a:ext cx="914400" cy="914400"/>
          </a:xfrm>
          <a:prstGeom prst="rect">
            <a:avLst/>
          </a:prstGeom>
        </p:spPr>
      </p:pic>
      <p:sp>
        <p:nvSpPr>
          <p:cNvPr id="2" name="Tytuł 35">
            <a:extLst>
              <a:ext uri="{FF2B5EF4-FFF2-40B4-BE49-F238E27FC236}">
                <a16:creationId xmlns:a16="http://schemas.microsoft.com/office/drawing/2014/main" id="{446E7313-D0C9-6846-41C2-D80DE6C06BDB}"/>
              </a:ext>
            </a:extLst>
          </p:cNvPr>
          <p:cNvSpPr txBox="1">
            <a:spLocks/>
          </p:cNvSpPr>
          <p:nvPr/>
        </p:nvSpPr>
        <p:spPr>
          <a:xfrm>
            <a:off x="2083980" y="37943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latin typeface="Arial Nova Cond" panose="020B0506020202020204" pitchFamily="34" charset="0"/>
              </a:rPr>
              <a:t>Postępowanie z odpadami</a:t>
            </a:r>
            <a:endParaRPr lang="pl-PL" b="1" dirty="0">
              <a:latin typeface="Arial Nova Cond" panose="020B0506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AA3AB731-9632-B116-7EAA-B535A1AB4DAE}"/>
              </a:ext>
            </a:extLst>
          </p:cNvPr>
          <p:cNvSpPr txBox="1"/>
          <p:nvPr/>
        </p:nvSpPr>
        <p:spPr>
          <a:xfrm>
            <a:off x="3700135" y="895745"/>
            <a:ext cx="809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KORZYŚCI</a:t>
            </a:r>
            <a:r>
              <a:rPr lang="pl-PL" dirty="0"/>
              <a:t> </a:t>
            </a:r>
            <a:r>
              <a:rPr lang="pl-PL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SEGREGACJI</a:t>
            </a:r>
          </a:p>
        </p:txBody>
      </p:sp>
      <p:pic>
        <p:nvPicPr>
          <p:cNvPr id="9" name="Grafika 8" descr="Wykres słupkowy z trendem spadkowym z wypełnieniem pełnym">
            <a:extLst>
              <a:ext uri="{FF2B5EF4-FFF2-40B4-BE49-F238E27FC236}">
                <a16:creationId xmlns:a16="http://schemas.microsoft.com/office/drawing/2014/main" id="{FA8B9002-B2B2-AA91-9924-43DF9DE0A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2379" y="2215503"/>
            <a:ext cx="914400" cy="914400"/>
          </a:xfrm>
          <a:prstGeom prst="rect">
            <a:avLst/>
          </a:prstGeom>
        </p:spPr>
      </p:pic>
      <p:pic>
        <p:nvPicPr>
          <p:cNvPr id="13" name="Grafika 12" descr="Otwarta dłoń z rośliną z wypełnieniem pełnym">
            <a:extLst>
              <a:ext uri="{FF2B5EF4-FFF2-40B4-BE49-F238E27FC236}">
                <a16:creationId xmlns:a16="http://schemas.microsoft.com/office/drawing/2014/main" id="{CA4A6932-7ABF-0A10-CA84-934A4D0DBF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52150" y="4177545"/>
            <a:ext cx="914400" cy="914400"/>
          </a:xfrm>
          <a:prstGeom prst="rect">
            <a:avLst/>
          </a:prstGeom>
        </p:spPr>
      </p:pic>
      <p:pic>
        <p:nvPicPr>
          <p:cNvPr id="15" name="Grafika 14" descr="Kula ziemska: Afryka i Europa z wypełnieniem pełnym">
            <a:extLst>
              <a:ext uri="{FF2B5EF4-FFF2-40B4-BE49-F238E27FC236}">
                <a16:creationId xmlns:a16="http://schemas.microsoft.com/office/drawing/2014/main" id="{DE4CC488-8ADD-7934-E709-5EA492425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53604" y="2215504"/>
            <a:ext cx="914400" cy="914400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D994543-E10F-F629-9371-BAB124D6EE35}"/>
              </a:ext>
            </a:extLst>
          </p:cNvPr>
          <p:cNvSpPr txBox="1"/>
          <p:nvPr/>
        </p:nvSpPr>
        <p:spPr>
          <a:xfrm>
            <a:off x="4519323" y="4990690"/>
            <a:ext cx="263271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1600" b="0" i="0">
                <a:solidFill>
                  <a:srgbClr val="2526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pl-PL" sz="1400" dirty="0"/>
              <a:t>Zmniejszenie zanieczyszczenia powietrza, wody i gleby</a:t>
            </a: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CFBCE781-6535-F167-49ED-A0EFA7F80D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4666" y="2233125"/>
            <a:ext cx="1009146" cy="919174"/>
          </a:xfrm>
          <a:prstGeom prst="rect">
            <a:avLst/>
          </a:prstGeom>
        </p:spPr>
      </p:pic>
      <p:sp>
        <p:nvSpPr>
          <p:cNvPr id="26" name="pole tekstowe 25">
            <a:extLst>
              <a:ext uri="{FF2B5EF4-FFF2-40B4-BE49-F238E27FC236}">
                <a16:creationId xmlns:a16="http://schemas.microsoft.com/office/drawing/2014/main" id="{90ED4463-F816-DD17-CB11-44763D071302}"/>
              </a:ext>
            </a:extLst>
          </p:cNvPr>
          <p:cNvSpPr txBox="1"/>
          <p:nvPr/>
        </p:nvSpPr>
        <p:spPr>
          <a:xfrm>
            <a:off x="6884034" y="3127110"/>
            <a:ext cx="23648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1600" b="0" i="0">
                <a:solidFill>
                  <a:srgbClr val="2526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pl-PL" sz="1400" dirty="0"/>
              <a:t>Poprawa efektywności wykorzystania zasobów, umożliwiając bardziej efektywny recykling i ponowne wykorzystanie materiałów</a:t>
            </a:r>
          </a:p>
        </p:txBody>
      </p:sp>
      <p:pic>
        <p:nvPicPr>
          <p:cNvPr id="28" name="Grafika 27" descr="Mop i wiadro z wypełnieniem pełnym">
            <a:extLst>
              <a:ext uri="{FF2B5EF4-FFF2-40B4-BE49-F238E27FC236}">
                <a16:creationId xmlns:a16="http://schemas.microsoft.com/office/drawing/2014/main" id="{06C6F34D-4436-450A-42BF-144B00FB66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8684" y="2138981"/>
            <a:ext cx="914400" cy="914400"/>
          </a:xfrm>
          <a:prstGeom prst="rect">
            <a:avLst/>
          </a:prstGeom>
        </p:spPr>
      </p:pic>
      <p:sp>
        <p:nvSpPr>
          <p:cNvPr id="29" name="pole tekstowe 28">
            <a:extLst>
              <a:ext uri="{FF2B5EF4-FFF2-40B4-BE49-F238E27FC236}">
                <a16:creationId xmlns:a16="http://schemas.microsoft.com/office/drawing/2014/main" id="{4CEF4F00-996D-B2E3-5449-CF23EBB2B615}"/>
              </a:ext>
            </a:extLst>
          </p:cNvPr>
          <p:cNvSpPr txBox="1"/>
          <p:nvPr/>
        </p:nvSpPr>
        <p:spPr>
          <a:xfrm>
            <a:off x="470934" y="3147148"/>
            <a:ext cx="14103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b="0" i="0" dirty="0">
                <a:solidFill>
                  <a:srgbClr val="2526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Porządek na placu budowy</a:t>
            </a: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D26456C7-A66B-1C34-921F-C67BDE658346}"/>
              </a:ext>
            </a:extLst>
          </p:cNvPr>
          <p:cNvSpPr txBox="1"/>
          <p:nvPr/>
        </p:nvSpPr>
        <p:spPr>
          <a:xfrm>
            <a:off x="4598226" y="3147422"/>
            <a:ext cx="238375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dirty="0">
                <a:solidFill>
                  <a:srgbClr val="2526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Zmniejszenie ilości odpadów niebezpiecznych trafiających do środowiska, przyczyniając się do ochrony środowiska</a:t>
            </a:r>
          </a:p>
        </p:txBody>
      </p:sp>
      <p:pic>
        <p:nvPicPr>
          <p:cNvPr id="33" name="Grafika 32" descr="Stoper 33% z wypełnieniem pełnym">
            <a:extLst>
              <a:ext uri="{FF2B5EF4-FFF2-40B4-BE49-F238E27FC236}">
                <a16:creationId xmlns:a16="http://schemas.microsoft.com/office/drawing/2014/main" id="{B28E1D7B-7614-30D4-DE40-A81604BE37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5665" y="4007386"/>
            <a:ext cx="914400" cy="914400"/>
          </a:xfrm>
          <a:prstGeom prst="rect">
            <a:avLst/>
          </a:prstGeom>
        </p:spPr>
      </p:pic>
      <p:sp>
        <p:nvSpPr>
          <p:cNvPr id="34" name="pole tekstowe 33">
            <a:extLst>
              <a:ext uri="{FF2B5EF4-FFF2-40B4-BE49-F238E27FC236}">
                <a16:creationId xmlns:a16="http://schemas.microsoft.com/office/drawing/2014/main" id="{51299050-87E3-D468-0E62-96745D5AAFD4}"/>
              </a:ext>
            </a:extLst>
          </p:cNvPr>
          <p:cNvSpPr txBox="1"/>
          <p:nvPr/>
        </p:nvSpPr>
        <p:spPr>
          <a:xfrm>
            <a:off x="2010579" y="4990690"/>
            <a:ext cx="1757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1600" b="0" i="0">
                <a:solidFill>
                  <a:srgbClr val="2526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pl-PL" sz="1400" dirty="0"/>
              <a:t>Krótszy czas realizacji projektu 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691DE740-8F1F-A66C-201F-569932208555}"/>
              </a:ext>
            </a:extLst>
          </p:cNvPr>
          <p:cNvSpPr txBox="1"/>
          <p:nvPr/>
        </p:nvSpPr>
        <p:spPr>
          <a:xfrm>
            <a:off x="1813300" y="3152377"/>
            <a:ext cx="22543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1600" b="0" i="0">
                <a:solidFill>
                  <a:srgbClr val="2526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pl-PL" sz="1400" dirty="0"/>
              <a:t>Mniejsze koszty realizacji projektu (koszty wywozu odpadów zmieszanych są najwyższe)</a:t>
            </a: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50E758BC-D3D3-672F-3595-84E6982C5E1B}"/>
              </a:ext>
            </a:extLst>
          </p:cNvPr>
          <p:cNvSpPr txBox="1"/>
          <p:nvPr/>
        </p:nvSpPr>
        <p:spPr>
          <a:xfrm>
            <a:off x="522872" y="4969305"/>
            <a:ext cx="14103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Lepsza organizacja prac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2DAD19E4-3FFB-56F8-BBB1-0C810DA4B70E}"/>
              </a:ext>
            </a:extLst>
          </p:cNvPr>
          <p:cNvSpPr txBox="1"/>
          <p:nvPr/>
        </p:nvSpPr>
        <p:spPr>
          <a:xfrm>
            <a:off x="9981627" y="4289947"/>
            <a:ext cx="1646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Zdrowie i jakość naszego życia</a:t>
            </a:r>
          </a:p>
        </p:txBody>
      </p:sp>
      <p:pic>
        <p:nvPicPr>
          <p:cNvPr id="39" name="Grafika 38" descr="Kalendarz miesięczny z wypełnieniem pełnym">
            <a:extLst>
              <a:ext uri="{FF2B5EF4-FFF2-40B4-BE49-F238E27FC236}">
                <a16:creationId xmlns:a16="http://schemas.microsoft.com/office/drawing/2014/main" id="{3BAA7BB0-DE38-F4F6-E59D-A7EB3287CF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39346" y="4054905"/>
            <a:ext cx="914400" cy="914400"/>
          </a:xfrm>
          <a:prstGeom prst="rect">
            <a:avLst/>
          </a:prstGeom>
        </p:spPr>
      </p:pic>
      <p:sp>
        <p:nvSpPr>
          <p:cNvPr id="42" name="Strzałka: w dół 41">
            <a:extLst>
              <a:ext uri="{FF2B5EF4-FFF2-40B4-BE49-F238E27FC236}">
                <a16:creationId xmlns:a16="http://schemas.microsoft.com/office/drawing/2014/main" id="{0D0888A0-D239-B188-7C4A-DD3DC372D00D}"/>
              </a:ext>
            </a:extLst>
          </p:cNvPr>
          <p:cNvSpPr/>
          <p:nvPr/>
        </p:nvSpPr>
        <p:spPr>
          <a:xfrm>
            <a:off x="3183561" y="4277311"/>
            <a:ext cx="213360" cy="46958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6DCFF6"/>
              </a:solidFill>
            </a:endParaRP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A1F095B4-D043-CBA2-A9F0-51B69FB9FD21}"/>
              </a:ext>
            </a:extLst>
          </p:cNvPr>
          <p:cNvSpPr txBox="1"/>
          <p:nvPr/>
        </p:nvSpPr>
        <p:spPr>
          <a:xfrm>
            <a:off x="1492123" y="1654201"/>
            <a:ext cx="197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BUDOWA</a:t>
            </a: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1118E452-1206-6EE6-DCE2-22220C0F8258}"/>
              </a:ext>
            </a:extLst>
          </p:cNvPr>
          <p:cNvSpPr txBox="1"/>
          <p:nvPr/>
        </p:nvSpPr>
        <p:spPr>
          <a:xfrm>
            <a:off x="10536044" y="1729729"/>
            <a:ext cx="538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JA</a:t>
            </a: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ACC62612-FD8C-BCF2-3C22-9957D9B01720}"/>
              </a:ext>
            </a:extLst>
          </p:cNvPr>
          <p:cNvSpPr txBox="1"/>
          <p:nvPr/>
        </p:nvSpPr>
        <p:spPr>
          <a:xfrm>
            <a:off x="6016682" y="1662050"/>
            <a:ext cx="197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ŚRODOWISKO</a:t>
            </a:r>
          </a:p>
        </p:txBody>
      </p:sp>
      <p:pic>
        <p:nvPicPr>
          <p:cNvPr id="46" name="Grafika 45" descr="Medyczne z wypełnieniem pełnym">
            <a:extLst>
              <a:ext uri="{FF2B5EF4-FFF2-40B4-BE49-F238E27FC236}">
                <a16:creationId xmlns:a16="http://schemas.microsoft.com/office/drawing/2014/main" id="{1CF14CDC-8122-70F1-C787-D61E0A368F3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313933" y="2286926"/>
            <a:ext cx="914400" cy="914400"/>
          </a:xfrm>
          <a:prstGeom prst="rect">
            <a:avLst/>
          </a:prstGeom>
        </p:spPr>
      </p:pic>
      <p:pic>
        <p:nvPicPr>
          <p:cNvPr id="47" name="Grafika 46" descr="Joga z wypełnieniem pełnym">
            <a:extLst>
              <a:ext uri="{FF2B5EF4-FFF2-40B4-BE49-F238E27FC236}">
                <a16:creationId xmlns:a16="http://schemas.microsoft.com/office/drawing/2014/main" id="{8CB008BD-130E-037C-0630-9CE1B8BAEE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313933" y="3263144"/>
            <a:ext cx="914400" cy="914400"/>
          </a:xfrm>
          <a:prstGeom prst="rect">
            <a:avLst/>
          </a:prstGeom>
        </p:spPr>
      </p:pic>
      <p:sp>
        <p:nvSpPr>
          <p:cNvPr id="48" name="Prostokąt: zaokrąglone rogi 47">
            <a:extLst>
              <a:ext uri="{FF2B5EF4-FFF2-40B4-BE49-F238E27FC236}">
                <a16:creationId xmlns:a16="http://schemas.microsoft.com/office/drawing/2014/main" id="{39BA856D-E973-5521-A961-12574147218D}"/>
              </a:ext>
            </a:extLst>
          </p:cNvPr>
          <p:cNvSpPr/>
          <p:nvPr/>
        </p:nvSpPr>
        <p:spPr>
          <a:xfrm>
            <a:off x="332359" y="1586719"/>
            <a:ext cx="3690856" cy="4260257"/>
          </a:xfrm>
          <a:prstGeom prst="roundRect">
            <a:avLst/>
          </a:prstGeom>
          <a:solidFill>
            <a:srgbClr val="00B0F0">
              <a:alpha val="12000"/>
            </a:srgbClr>
          </a:solidFill>
          <a:ln w="1905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9" name="Prostokąt: zaokrąglone rogi 48">
            <a:extLst>
              <a:ext uri="{FF2B5EF4-FFF2-40B4-BE49-F238E27FC236}">
                <a16:creationId xmlns:a16="http://schemas.microsoft.com/office/drawing/2014/main" id="{58B7D49D-C867-E979-9B7A-0024E27FE680}"/>
              </a:ext>
            </a:extLst>
          </p:cNvPr>
          <p:cNvSpPr/>
          <p:nvPr/>
        </p:nvSpPr>
        <p:spPr>
          <a:xfrm>
            <a:off x="4654170" y="1586719"/>
            <a:ext cx="4525819" cy="4260257"/>
          </a:xfrm>
          <a:prstGeom prst="roundRect">
            <a:avLst/>
          </a:prstGeom>
          <a:solidFill>
            <a:srgbClr val="FFFF00">
              <a:alpha val="12000"/>
            </a:srgbClr>
          </a:solidFill>
          <a:ln w="1905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0" name="Prostokąt: zaokrąglone rogi 49">
            <a:extLst>
              <a:ext uri="{FF2B5EF4-FFF2-40B4-BE49-F238E27FC236}">
                <a16:creationId xmlns:a16="http://schemas.microsoft.com/office/drawing/2014/main" id="{B815EFEB-B8DA-A54E-2953-CFE7F225F84B}"/>
              </a:ext>
            </a:extLst>
          </p:cNvPr>
          <p:cNvSpPr/>
          <p:nvPr/>
        </p:nvSpPr>
        <p:spPr>
          <a:xfrm>
            <a:off x="9835702" y="1586719"/>
            <a:ext cx="1885364" cy="4260257"/>
          </a:xfrm>
          <a:prstGeom prst="roundRect">
            <a:avLst/>
          </a:prstGeom>
          <a:solidFill>
            <a:srgbClr val="00B050">
              <a:alpha val="12000"/>
            </a:srgbClr>
          </a:solidFill>
          <a:ln w="1905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2" name="Strzałka: w lewo i w prawo 51">
            <a:extLst>
              <a:ext uri="{FF2B5EF4-FFF2-40B4-BE49-F238E27FC236}">
                <a16:creationId xmlns:a16="http://schemas.microsoft.com/office/drawing/2014/main" id="{6D4B2130-BA2B-A541-1D3F-3B7861CFD0BB}"/>
              </a:ext>
            </a:extLst>
          </p:cNvPr>
          <p:cNvSpPr/>
          <p:nvPr/>
        </p:nvSpPr>
        <p:spPr>
          <a:xfrm>
            <a:off x="4002119" y="3520829"/>
            <a:ext cx="641324" cy="430809"/>
          </a:xfrm>
          <a:prstGeom prst="leftRightArrow">
            <a:avLst>
              <a:gd name="adj1" fmla="val 39253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3" name="Strzałka: w lewo i w prawo 52">
            <a:extLst>
              <a:ext uri="{FF2B5EF4-FFF2-40B4-BE49-F238E27FC236}">
                <a16:creationId xmlns:a16="http://schemas.microsoft.com/office/drawing/2014/main" id="{3058C46E-FCF9-80B5-2A44-C411B6911106}"/>
              </a:ext>
            </a:extLst>
          </p:cNvPr>
          <p:cNvSpPr/>
          <p:nvPr/>
        </p:nvSpPr>
        <p:spPr>
          <a:xfrm>
            <a:off x="9150826" y="3501445"/>
            <a:ext cx="641324" cy="430809"/>
          </a:xfrm>
          <a:prstGeom prst="leftRightArrow">
            <a:avLst>
              <a:gd name="adj1" fmla="val 39253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35">
            <a:extLst>
              <a:ext uri="{FF2B5EF4-FFF2-40B4-BE49-F238E27FC236}">
                <a16:creationId xmlns:a16="http://schemas.microsoft.com/office/drawing/2014/main" id="{44951B3B-21C7-D247-E862-8D158AC7FC91}"/>
              </a:ext>
            </a:extLst>
          </p:cNvPr>
          <p:cNvSpPr txBox="1">
            <a:spLocks/>
          </p:cNvSpPr>
          <p:nvPr/>
        </p:nvSpPr>
        <p:spPr>
          <a:xfrm>
            <a:off x="2083980" y="37943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latin typeface="Arial Nova Cond" panose="020B0506020202020204" pitchFamily="34" charset="0"/>
              </a:rPr>
              <a:t>Postępowanie z odpadami</a:t>
            </a:r>
            <a:endParaRPr lang="pl-PL" b="1" dirty="0"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908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a 5" descr="Grupa osób z wypełnieniem pełnym">
            <a:extLst>
              <a:ext uri="{FF2B5EF4-FFF2-40B4-BE49-F238E27FC236}">
                <a16:creationId xmlns:a16="http://schemas.microsoft.com/office/drawing/2014/main" id="{4E4E010B-2B87-C9C4-1800-215FC172E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7314" y="2124712"/>
            <a:ext cx="2760976" cy="2760976"/>
          </a:xfrm>
          <a:prstGeom prst="rect">
            <a:avLst/>
          </a:prstGeom>
        </p:spPr>
      </p:pic>
      <p:pic>
        <p:nvPicPr>
          <p:cNvPr id="8" name="Grafika 7" descr="Kula ziemska: Afryka i Europa z wypełnieniem pełnym">
            <a:extLst>
              <a:ext uri="{FF2B5EF4-FFF2-40B4-BE49-F238E27FC236}">
                <a16:creationId xmlns:a16="http://schemas.microsoft.com/office/drawing/2014/main" id="{1C3E2A05-289C-B20E-A108-9A7401F9C9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1246" y="2767534"/>
            <a:ext cx="2551240" cy="2551240"/>
          </a:xfrm>
          <a:prstGeom prst="rect">
            <a:avLst/>
          </a:prstGeom>
        </p:spPr>
      </p:pic>
      <p:pic>
        <p:nvPicPr>
          <p:cNvPr id="10" name="Grafika 9" descr="Drzewo liściaste z wypełnieniem pełnym">
            <a:extLst>
              <a:ext uri="{FF2B5EF4-FFF2-40B4-BE49-F238E27FC236}">
                <a16:creationId xmlns:a16="http://schemas.microsoft.com/office/drawing/2014/main" id="{926869FD-7868-D1A5-B68E-D4DC2407AC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48443" y="1782501"/>
            <a:ext cx="1411766" cy="1411766"/>
          </a:xfrm>
          <a:prstGeom prst="rect">
            <a:avLst/>
          </a:prstGeom>
        </p:spPr>
      </p:pic>
      <p:pic>
        <p:nvPicPr>
          <p:cNvPr id="13" name="Grafika 12" descr="Mężczyzna z wypełnieniem pełnym">
            <a:extLst>
              <a:ext uri="{FF2B5EF4-FFF2-40B4-BE49-F238E27FC236}">
                <a16:creationId xmlns:a16="http://schemas.microsoft.com/office/drawing/2014/main" id="{CE6D9E14-57F3-B410-F966-6B6130A4A9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86879" y="3939856"/>
            <a:ext cx="855582" cy="873715"/>
          </a:xfrm>
          <a:prstGeom prst="rect">
            <a:avLst/>
          </a:prstGeom>
        </p:spPr>
      </p:pic>
      <p:pic>
        <p:nvPicPr>
          <p:cNvPr id="4" name="Grafika 3" descr="Mężczyzna z wypełnieniem pełnym">
            <a:extLst>
              <a:ext uri="{FF2B5EF4-FFF2-40B4-BE49-F238E27FC236}">
                <a16:creationId xmlns:a16="http://schemas.microsoft.com/office/drawing/2014/main" id="{FC044A16-A3EF-AED1-FC7A-DF908B6A3E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0720" y="2383351"/>
            <a:ext cx="2502337" cy="2502337"/>
          </a:xfrm>
          <a:prstGeom prst="rect">
            <a:avLst/>
          </a:prstGeom>
        </p:spPr>
      </p:pic>
      <p:sp>
        <p:nvSpPr>
          <p:cNvPr id="16" name="Strzałka: w prawo 15">
            <a:extLst>
              <a:ext uri="{FF2B5EF4-FFF2-40B4-BE49-F238E27FC236}">
                <a16:creationId xmlns:a16="http://schemas.microsoft.com/office/drawing/2014/main" id="{91F755E7-AF62-2C03-1013-9FD039DAA6A5}"/>
              </a:ext>
            </a:extLst>
          </p:cNvPr>
          <p:cNvSpPr/>
          <p:nvPr/>
        </p:nvSpPr>
        <p:spPr>
          <a:xfrm>
            <a:off x="3233057" y="3505200"/>
            <a:ext cx="1404257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trzałka: w prawo 17">
            <a:extLst>
              <a:ext uri="{FF2B5EF4-FFF2-40B4-BE49-F238E27FC236}">
                <a16:creationId xmlns:a16="http://schemas.microsoft.com/office/drawing/2014/main" id="{4CEAFC6B-F058-1DC3-135A-B549949C5210}"/>
              </a:ext>
            </a:extLst>
          </p:cNvPr>
          <p:cNvSpPr/>
          <p:nvPr/>
        </p:nvSpPr>
        <p:spPr>
          <a:xfrm>
            <a:off x="7345481" y="3505200"/>
            <a:ext cx="1404257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35">
            <a:extLst>
              <a:ext uri="{FF2B5EF4-FFF2-40B4-BE49-F238E27FC236}">
                <a16:creationId xmlns:a16="http://schemas.microsoft.com/office/drawing/2014/main" id="{9C6E1EB8-DB60-209C-46A7-3CAA4BB44E93}"/>
              </a:ext>
            </a:extLst>
          </p:cNvPr>
          <p:cNvSpPr txBox="1">
            <a:spLocks/>
          </p:cNvSpPr>
          <p:nvPr/>
        </p:nvSpPr>
        <p:spPr>
          <a:xfrm>
            <a:off x="2083980" y="37943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latin typeface="Arial Nova Cond" panose="020B0506020202020204" pitchFamily="34" charset="0"/>
              </a:rPr>
              <a:t>Postępowanie z odpadami</a:t>
            </a:r>
            <a:endParaRPr lang="pl-PL" b="1" dirty="0"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360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upa 47"/>
          <p:cNvGrpSpPr/>
          <p:nvPr/>
        </p:nvGrpSpPr>
        <p:grpSpPr>
          <a:xfrm>
            <a:off x="620606" y="1942455"/>
            <a:ext cx="10950789" cy="2914444"/>
            <a:chOff x="334391" y="1942455"/>
            <a:chExt cx="10950789" cy="2914444"/>
          </a:xfrm>
        </p:grpSpPr>
        <p:pic>
          <p:nvPicPr>
            <p:cNvPr id="49" name="Obraz 38">
              <a:extLst>
                <a:ext uri="{FF2B5EF4-FFF2-40B4-BE49-F238E27FC236}">
                  <a16:creationId xmlns:a16="http://schemas.microsoft.com/office/drawing/2014/main" id="{4BDA71A4-010F-4C36-864E-BCCC57087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2651" y="3695335"/>
              <a:ext cx="1382126" cy="1152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Obraz 35">
              <a:extLst>
                <a:ext uri="{FF2B5EF4-FFF2-40B4-BE49-F238E27FC236}">
                  <a16:creationId xmlns:a16="http://schemas.microsoft.com/office/drawing/2014/main" id="{4A1E9392-572E-4298-9D33-4DAB55D33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6856" y="3560191"/>
              <a:ext cx="1343815" cy="1296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Obraz 45">
              <a:extLst>
                <a:ext uri="{FF2B5EF4-FFF2-40B4-BE49-F238E27FC236}">
                  <a16:creationId xmlns:a16="http://schemas.microsoft.com/office/drawing/2014/main" id="{3E7BABC1-29BC-441B-9D97-B70E0BED2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859" y="3649214"/>
              <a:ext cx="1274826" cy="1161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Obraz 39">
              <a:extLst>
                <a:ext uri="{FF2B5EF4-FFF2-40B4-BE49-F238E27FC236}">
                  <a16:creationId xmlns:a16="http://schemas.microsoft.com/office/drawing/2014/main" id="{CDD5102C-23CA-44D6-8CD0-37280C621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7290" y="1968226"/>
              <a:ext cx="1417890" cy="1263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Obraz 44">
              <a:extLst>
                <a:ext uri="{FF2B5EF4-FFF2-40B4-BE49-F238E27FC236}">
                  <a16:creationId xmlns:a16="http://schemas.microsoft.com/office/drawing/2014/main" id="{37B0380C-708C-43C3-AB31-10A4FDED2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91" y="2071433"/>
              <a:ext cx="1450179" cy="1160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Obraz 41">
              <a:extLst>
                <a:ext uri="{FF2B5EF4-FFF2-40B4-BE49-F238E27FC236}">
                  <a16:creationId xmlns:a16="http://schemas.microsoft.com/office/drawing/2014/main" id="{901140AD-99ED-4CD3-894C-3D7039013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5477" y="2072162"/>
              <a:ext cx="1334299" cy="112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Obraz 40">
              <a:extLst>
                <a:ext uri="{FF2B5EF4-FFF2-40B4-BE49-F238E27FC236}">
                  <a16:creationId xmlns:a16="http://schemas.microsoft.com/office/drawing/2014/main" id="{79F9B877-58BA-482B-8330-0E1B66653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683" y="2023807"/>
              <a:ext cx="1340454" cy="1249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Obraz 55">
              <a:extLst>
                <a:ext uri="{FF2B5EF4-FFF2-40B4-BE49-F238E27FC236}">
                  <a16:creationId xmlns:a16="http://schemas.microsoft.com/office/drawing/2014/main" id="{1E6AB591-9801-41B8-BA3A-BEB4A3B37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6206" y="3695608"/>
              <a:ext cx="1189498" cy="1113458"/>
            </a:xfrm>
            <a:prstGeom prst="rect">
              <a:avLst/>
            </a:prstGeom>
          </p:spPr>
        </p:pic>
        <p:pic>
          <p:nvPicPr>
            <p:cNvPr id="57" name="Obraz 9">
              <a:extLst>
                <a:ext uri="{FF2B5EF4-FFF2-40B4-BE49-F238E27FC236}">
                  <a16:creationId xmlns:a16="http://schemas.microsoft.com/office/drawing/2014/main" id="{A4306117-0A93-4AAB-AA9D-1E5CF080B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2044" y="2050492"/>
              <a:ext cx="1398397" cy="1175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Obraz 47">
              <a:extLst>
                <a:ext uri="{FF2B5EF4-FFF2-40B4-BE49-F238E27FC236}">
                  <a16:creationId xmlns:a16="http://schemas.microsoft.com/office/drawing/2014/main" id="{9D4C4A6E-7E4D-4C97-935E-E83D1838E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4956" y="1942455"/>
              <a:ext cx="1336241" cy="1354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Obraz 43">
              <a:extLst>
                <a:ext uri="{FF2B5EF4-FFF2-40B4-BE49-F238E27FC236}">
                  <a16:creationId xmlns:a16="http://schemas.microsoft.com/office/drawing/2014/main" id="{8AAC37E1-40CB-4B22-812F-336941D7E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3298" y="3602123"/>
              <a:ext cx="1361643" cy="1210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ytuł 35">
            <a:extLst>
              <a:ext uri="{FF2B5EF4-FFF2-40B4-BE49-F238E27FC236}">
                <a16:creationId xmlns:a16="http://schemas.microsoft.com/office/drawing/2014/main" id="{92F5A1D9-5CCB-F6B2-FA53-599C62CD8605}"/>
              </a:ext>
            </a:extLst>
          </p:cNvPr>
          <p:cNvSpPr txBox="1">
            <a:spLocks/>
          </p:cNvSpPr>
          <p:nvPr/>
        </p:nvSpPr>
        <p:spPr>
          <a:xfrm>
            <a:off x="2083980" y="37943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latin typeface="Arial Nova Cond" panose="020B0506020202020204" pitchFamily="34" charset="0"/>
              </a:rPr>
              <a:t>Aktualne zagrożenia na budowie</a:t>
            </a:r>
          </a:p>
        </p:txBody>
      </p:sp>
    </p:spTree>
    <p:extLst>
      <p:ext uri="{BB962C8B-B14F-4D97-AF65-F5344CB8AC3E}">
        <p14:creationId xmlns:p14="http://schemas.microsoft.com/office/powerpoint/2010/main" val="3889776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>
            <a:extLst>
              <a:ext uri="{FF2B5EF4-FFF2-40B4-BE49-F238E27FC236}">
                <a16:creationId xmlns:a16="http://schemas.microsoft.com/office/drawing/2014/main" id="{5E464DDB-B797-6BFA-DF81-6CB3652A9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809" y="154134"/>
            <a:ext cx="11863486" cy="1052040"/>
          </a:xfrm>
        </p:spPr>
        <p:txBody>
          <a:bodyPr>
            <a:noAutofit/>
          </a:bodyPr>
          <a:lstStyle/>
          <a:p>
            <a:r>
              <a:rPr lang="pl-PL" altLang="en-US" sz="2400" b="1" dirty="0">
                <a:latin typeface="Arial Nova Cond" panose="020B0506020202020204" pitchFamily="34" charset="0"/>
              </a:rPr>
              <a:t>ZROZUMIENIE HIERARCHII DOBORU ŚRODKÓW OCHRONY</a:t>
            </a:r>
            <a:r>
              <a:rPr lang="en-US" altLang="en-US" sz="2400" b="1" dirty="0">
                <a:latin typeface="Arial Nova Cond" panose="020B0506020202020204" pitchFamily="34" charset="0"/>
              </a:rPr>
              <a:t> </a:t>
            </a:r>
            <a:br>
              <a:rPr lang="pl-PL" altLang="en-US" sz="2400" b="1" dirty="0">
                <a:latin typeface="Arial Nova Cond" panose="020B0506020202020204" pitchFamily="34" charset="0"/>
              </a:rPr>
            </a:br>
            <a:r>
              <a:rPr lang="pl-PL" altLang="en-US" sz="2400" b="1" dirty="0">
                <a:latin typeface="Arial Nova Cond" panose="020B0506020202020204" pitchFamily="34" charset="0"/>
              </a:rPr>
              <a:t>(WŁAŚCIWA OCENA RYZYKA I PLANOWANIE) </a:t>
            </a:r>
            <a:br>
              <a:rPr lang="pl-PL" altLang="en-US" sz="2400" b="1" dirty="0">
                <a:latin typeface="Arial Nova Cond" panose="020B0506020202020204" pitchFamily="34" charset="0"/>
              </a:rPr>
            </a:br>
            <a:r>
              <a:rPr lang="pl-PL" altLang="en-US" sz="1200" b="1" dirty="0">
                <a:solidFill>
                  <a:srgbClr val="00B050"/>
                </a:solidFill>
                <a:latin typeface="Arial Nova Cond" panose="020B0506020202020204" pitchFamily="34" charset="0"/>
              </a:rPr>
              <a:t>1 (pierwszy wybór)  </a:t>
            </a:r>
            <a:r>
              <a:rPr lang="pl-PL" altLang="en-US" sz="1200" b="1" dirty="0">
                <a:solidFill>
                  <a:srgbClr val="FF0000"/>
                </a:solidFill>
                <a:latin typeface="Arial Nova Cond" panose="020B0506020202020204" pitchFamily="34" charset="0"/>
              </a:rPr>
              <a:t>5 (ostateczność)</a:t>
            </a:r>
            <a:endParaRPr lang="pl-PL" sz="3200" b="1" dirty="0">
              <a:solidFill>
                <a:srgbClr val="FF0000"/>
              </a:solidFill>
              <a:latin typeface="Arial Nova Cond" panose="020B0506020202020204" pitchFamily="34" charset="0"/>
            </a:endParaRPr>
          </a:p>
        </p:txBody>
      </p:sp>
      <p:sp>
        <p:nvSpPr>
          <p:cNvPr id="12" name="Text Box 26">
            <a:extLst>
              <a:ext uri="{FF2B5EF4-FFF2-40B4-BE49-F238E27FC236}">
                <a16:creationId xmlns:a16="http://schemas.microsoft.com/office/drawing/2014/main" id="{B163307D-F808-9A07-550D-12BB312EA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754120"/>
            <a:ext cx="115421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pl-PL" altLang="en-US" sz="1600" dirty="0">
                <a:ea typeface="+mj-ea"/>
                <a:cs typeface="Arial" pitchFamily="34" charset="0"/>
              </a:rPr>
              <a:t>Dobierając środki ochrony oprócz pracowników pamiętaj też o zagrożeniu związanym ze spadającym sprzętem i materiałami!</a:t>
            </a:r>
            <a:endParaRPr lang="en-GB" altLang="en-US" sz="16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A4A9A6CF-DDF1-5D8B-C9FA-7C372DDF3F34}"/>
              </a:ext>
            </a:extLst>
          </p:cNvPr>
          <p:cNvGrpSpPr/>
          <p:nvPr/>
        </p:nvGrpSpPr>
        <p:grpSpPr>
          <a:xfrm>
            <a:off x="1446205" y="2493974"/>
            <a:ext cx="1682046" cy="1023866"/>
            <a:chOff x="1296651" y="2119324"/>
            <a:chExt cx="1921982" cy="1169916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09D063F2-7C02-2737-6274-64C776F447BC}"/>
                </a:ext>
              </a:extLst>
            </p:cNvPr>
            <p:cNvCxnSpPr/>
            <p:nvPr/>
          </p:nvCxnSpPr>
          <p:spPr>
            <a:xfrm flipV="1">
              <a:off x="2887167" y="2729620"/>
              <a:ext cx="331466" cy="2159"/>
            </a:xfrm>
            <a:prstGeom prst="line">
              <a:avLst/>
            </a:prstGeom>
            <a:ln w="57150">
              <a:solidFill>
                <a:srgbClr val="535459"/>
              </a:solidFill>
              <a:prstDash val="solid"/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upa 14">
              <a:extLst>
                <a:ext uri="{FF2B5EF4-FFF2-40B4-BE49-F238E27FC236}">
                  <a16:creationId xmlns:a16="http://schemas.microsoft.com/office/drawing/2014/main" id="{E48E333E-44F8-9ABB-8728-098487933B7A}"/>
                </a:ext>
              </a:extLst>
            </p:cNvPr>
            <p:cNvGrpSpPr/>
            <p:nvPr/>
          </p:nvGrpSpPr>
          <p:grpSpPr>
            <a:xfrm>
              <a:off x="1296651" y="2119324"/>
              <a:ext cx="1616519" cy="1169916"/>
              <a:chOff x="1296651" y="2119324"/>
              <a:chExt cx="1616519" cy="1169916"/>
            </a:xfrm>
          </p:grpSpPr>
          <p:grpSp>
            <p:nvGrpSpPr>
              <p:cNvPr id="16" name="Grupa 15">
                <a:extLst>
                  <a:ext uri="{FF2B5EF4-FFF2-40B4-BE49-F238E27FC236}">
                    <a16:creationId xmlns:a16="http://schemas.microsoft.com/office/drawing/2014/main" id="{562BF4DC-CAE5-1106-DCAC-BCEF4CCE3A6B}"/>
                  </a:ext>
                </a:extLst>
              </p:cNvPr>
              <p:cNvGrpSpPr/>
              <p:nvPr/>
            </p:nvGrpSpPr>
            <p:grpSpPr>
              <a:xfrm>
                <a:off x="1740266" y="2119324"/>
                <a:ext cx="1172904" cy="1169916"/>
                <a:chOff x="1740266" y="2119324"/>
                <a:chExt cx="1172904" cy="1169916"/>
              </a:xfrm>
            </p:grpSpPr>
            <p:sp>
              <p:nvSpPr>
                <p:cNvPr id="18" name="Dowolny kształt 19">
                  <a:extLst>
                    <a:ext uri="{FF2B5EF4-FFF2-40B4-BE49-F238E27FC236}">
                      <a16:creationId xmlns:a16="http://schemas.microsoft.com/office/drawing/2014/main" id="{6C0B4DF9-DF2D-0067-091A-0675D812D1F4}"/>
                    </a:ext>
                  </a:extLst>
                </p:cNvPr>
                <p:cNvSpPr/>
                <p:nvPr/>
              </p:nvSpPr>
              <p:spPr>
                <a:xfrm>
                  <a:off x="1740266" y="2119324"/>
                  <a:ext cx="1001135" cy="586451"/>
                </a:xfrm>
                <a:custGeom>
                  <a:avLst/>
                  <a:gdLst>
                    <a:gd name="connsiteX0" fmla="*/ 0 w 1103360"/>
                    <a:gd name="connsiteY0" fmla="*/ 551680 h 1103360"/>
                    <a:gd name="connsiteX1" fmla="*/ 161584 w 1103360"/>
                    <a:gd name="connsiteY1" fmla="*/ 161583 h 1103360"/>
                    <a:gd name="connsiteX2" fmla="*/ 551681 w 1103360"/>
                    <a:gd name="connsiteY2" fmla="*/ 0 h 1103360"/>
                    <a:gd name="connsiteX3" fmla="*/ 941778 w 1103360"/>
                    <a:gd name="connsiteY3" fmla="*/ 161584 h 1103360"/>
                    <a:gd name="connsiteX4" fmla="*/ 1103361 w 1103360"/>
                    <a:gd name="connsiteY4" fmla="*/ 551681 h 1103360"/>
                    <a:gd name="connsiteX5" fmla="*/ 941778 w 1103360"/>
                    <a:gd name="connsiteY5" fmla="*/ 941778 h 1103360"/>
                    <a:gd name="connsiteX6" fmla="*/ 551681 w 1103360"/>
                    <a:gd name="connsiteY6" fmla="*/ 1103361 h 1103360"/>
                    <a:gd name="connsiteX7" fmla="*/ 161584 w 1103360"/>
                    <a:gd name="connsiteY7" fmla="*/ 941777 h 1103360"/>
                    <a:gd name="connsiteX8" fmla="*/ 1 w 1103360"/>
                    <a:gd name="connsiteY8" fmla="*/ 551680 h 1103360"/>
                    <a:gd name="connsiteX9" fmla="*/ 0 w 1103360"/>
                    <a:gd name="connsiteY9" fmla="*/ 551680 h 1103360"/>
                    <a:gd name="connsiteX0" fmla="*/ 0 w 1103361"/>
                    <a:gd name="connsiteY0" fmla="*/ 551680 h 1168377"/>
                    <a:gd name="connsiteX1" fmla="*/ 161584 w 1103361"/>
                    <a:gd name="connsiteY1" fmla="*/ 161583 h 1168377"/>
                    <a:gd name="connsiteX2" fmla="*/ 551681 w 1103361"/>
                    <a:gd name="connsiteY2" fmla="*/ 0 h 1168377"/>
                    <a:gd name="connsiteX3" fmla="*/ 941778 w 1103361"/>
                    <a:gd name="connsiteY3" fmla="*/ 161584 h 1168377"/>
                    <a:gd name="connsiteX4" fmla="*/ 1103361 w 1103361"/>
                    <a:gd name="connsiteY4" fmla="*/ 551681 h 1168377"/>
                    <a:gd name="connsiteX5" fmla="*/ 941778 w 1103361"/>
                    <a:gd name="connsiteY5" fmla="*/ 941778 h 1168377"/>
                    <a:gd name="connsiteX6" fmla="*/ 551681 w 1103361"/>
                    <a:gd name="connsiteY6" fmla="*/ 1103361 h 1168377"/>
                    <a:gd name="connsiteX7" fmla="*/ 1 w 1103361"/>
                    <a:gd name="connsiteY7" fmla="*/ 551680 h 1168377"/>
                    <a:gd name="connsiteX8" fmla="*/ 0 w 1103361"/>
                    <a:gd name="connsiteY8" fmla="*/ 551680 h 1168377"/>
                    <a:gd name="connsiteX0" fmla="*/ 1 w 1103361"/>
                    <a:gd name="connsiteY0" fmla="*/ 551680 h 1194801"/>
                    <a:gd name="connsiteX1" fmla="*/ 0 w 1103361"/>
                    <a:gd name="connsiteY1" fmla="*/ 551680 h 1194801"/>
                    <a:gd name="connsiteX2" fmla="*/ 161584 w 1103361"/>
                    <a:gd name="connsiteY2" fmla="*/ 161583 h 1194801"/>
                    <a:gd name="connsiteX3" fmla="*/ 551681 w 1103361"/>
                    <a:gd name="connsiteY3" fmla="*/ 0 h 1194801"/>
                    <a:gd name="connsiteX4" fmla="*/ 941778 w 1103361"/>
                    <a:gd name="connsiteY4" fmla="*/ 161584 h 1194801"/>
                    <a:gd name="connsiteX5" fmla="*/ 1103361 w 1103361"/>
                    <a:gd name="connsiteY5" fmla="*/ 551681 h 1194801"/>
                    <a:gd name="connsiteX6" fmla="*/ 941778 w 1103361"/>
                    <a:gd name="connsiteY6" fmla="*/ 941778 h 1194801"/>
                    <a:gd name="connsiteX7" fmla="*/ 643121 w 1103361"/>
                    <a:gd name="connsiteY7" fmla="*/ 1194801 h 1194801"/>
                    <a:gd name="connsiteX0" fmla="*/ 1 w 1103361"/>
                    <a:gd name="connsiteY0" fmla="*/ 551680 h 941778"/>
                    <a:gd name="connsiteX1" fmla="*/ 0 w 1103361"/>
                    <a:gd name="connsiteY1" fmla="*/ 551680 h 941778"/>
                    <a:gd name="connsiteX2" fmla="*/ 161584 w 1103361"/>
                    <a:gd name="connsiteY2" fmla="*/ 161583 h 941778"/>
                    <a:gd name="connsiteX3" fmla="*/ 551681 w 1103361"/>
                    <a:gd name="connsiteY3" fmla="*/ 0 h 941778"/>
                    <a:gd name="connsiteX4" fmla="*/ 941778 w 1103361"/>
                    <a:gd name="connsiteY4" fmla="*/ 161584 h 941778"/>
                    <a:gd name="connsiteX5" fmla="*/ 1103361 w 1103361"/>
                    <a:gd name="connsiteY5" fmla="*/ 551681 h 941778"/>
                    <a:gd name="connsiteX6" fmla="*/ 941778 w 1103361"/>
                    <a:gd name="connsiteY6" fmla="*/ 941778 h 941778"/>
                    <a:gd name="connsiteX0" fmla="*/ 1 w 1103361"/>
                    <a:gd name="connsiteY0" fmla="*/ 551680 h 551681"/>
                    <a:gd name="connsiteX1" fmla="*/ 0 w 1103361"/>
                    <a:gd name="connsiteY1" fmla="*/ 551680 h 551681"/>
                    <a:gd name="connsiteX2" fmla="*/ 161584 w 1103361"/>
                    <a:gd name="connsiteY2" fmla="*/ 161583 h 551681"/>
                    <a:gd name="connsiteX3" fmla="*/ 551681 w 1103361"/>
                    <a:gd name="connsiteY3" fmla="*/ 0 h 551681"/>
                    <a:gd name="connsiteX4" fmla="*/ 941778 w 1103361"/>
                    <a:gd name="connsiteY4" fmla="*/ 161584 h 551681"/>
                    <a:gd name="connsiteX5" fmla="*/ 1103361 w 1103361"/>
                    <a:gd name="connsiteY5" fmla="*/ 551681 h 551681"/>
                    <a:gd name="connsiteX0" fmla="*/ 1 w 941778"/>
                    <a:gd name="connsiteY0" fmla="*/ 551680 h 551680"/>
                    <a:gd name="connsiteX1" fmla="*/ 0 w 941778"/>
                    <a:gd name="connsiteY1" fmla="*/ 551680 h 551680"/>
                    <a:gd name="connsiteX2" fmla="*/ 161584 w 941778"/>
                    <a:gd name="connsiteY2" fmla="*/ 161583 h 551680"/>
                    <a:gd name="connsiteX3" fmla="*/ 551681 w 941778"/>
                    <a:gd name="connsiteY3" fmla="*/ 0 h 551680"/>
                    <a:gd name="connsiteX4" fmla="*/ 941778 w 941778"/>
                    <a:gd name="connsiteY4" fmla="*/ 161584 h 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778" h="551680">
                      <a:moveTo>
                        <a:pt x="1" y="551680"/>
                      </a:moveTo>
                      <a:lnTo>
                        <a:pt x="0" y="551680"/>
                      </a:lnTo>
                      <a:cubicBezTo>
                        <a:pt x="0" y="405365"/>
                        <a:pt x="58124" y="265043"/>
                        <a:pt x="161584" y="161583"/>
                      </a:cubicBezTo>
                      <a:cubicBezTo>
                        <a:pt x="265044" y="58123"/>
                        <a:pt x="405366" y="0"/>
                        <a:pt x="551681" y="0"/>
                      </a:cubicBezTo>
                      <a:cubicBezTo>
                        <a:pt x="697996" y="0"/>
                        <a:pt x="838318" y="58124"/>
                        <a:pt x="941778" y="161584"/>
                      </a:cubicBezTo>
                    </a:path>
                  </a:pathLst>
                </a:custGeom>
                <a:noFill/>
                <a:ln w="57150">
                  <a:solidFill>
                    <a:srgbClr val="535459"/>
                  </a:solidFill>
                </a:ln>
                <a:effectLst/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3200" b="1" dirty="0">
                    <a:ln w="10160">
                      <a:noFill/>
                      <a:prstDash val="solid"/>
                    </a:ln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" name="Dowolny kształt 24">
                  <a:extLst>
                    <a:ext uri="{FF2B5EF4-FFF2-40B4-BE49-F238E27FC236}">
                      <a16:creationId xmlns:a16="http://schemas.microsoft.com/office/drawing/2014/main" id="{39AE2167-1C4B-D3F4-D668-D700E33CDF96}"/>
                    </a:ext>
                  </a:extLst>
                </p:cNvPr>
                <p:cNvSpPr/>
                <p:nvPr/>
              </p:nvSpPr>
              <p:spPr>
                <a:xfrm rot="10800000">
                  <a:off x="1912035" y="2702789"/>
                  <a:ext cx="1001135" cy="586451"/>
                </a:xfrm>
                <a:custGeom>
                  <a:avLst/>
                  <a:gdLst>
                    <a:gd name="connsiteX0" fmla="*/ 0 w 1103360"/>
                    <a:gd name="connsiteY0" fmla="*/ 551680 h 1103360"/>
                    <a:gd name="connsiteX1" fmla="*/ 161584 w 1103360"/>
                    <a:gd name="connsiteY1" fmla="*/ 161583 h 1103360"/>
                    <a:gd name="connsiteX2" fmla="*/ 551681 w 1103360"/>
                    <a:gd name="connsiteY2" fmla="*/ 0 h 1103360"/>
                    <a:gd name="connsiteX3" fmla="*/ 941778 w 1103360"/>
                    <a:gd name="connsiteY3" fmla="*/ 161584 h 1103360"/>
                    <a:gd name="connsiteX4" fmla="*/ 1103361 w 1103360"/>
                    <a:gd name="connsiteY4" fmla="*/ 551681 h 1103360"/>
                    <a:gd name="connsiteX5" fmla="*/ 941778 w 1103360"/>
                    <a:gd name="connsiteY5" fmla="*/ 941778 h 1103360"/>
                    <a:gd name="connsiteX6" fmla="*/ 551681 w 1103360"/>
                    <a:gd name="connsiteY6" fmla="*/ 1103361 h 1103360"/>
                    <a:gd name="connsiteX7" fmla="*/ 161584 w 1103360"/>
                    <a:gd name="connsiteY7" fmla="*/ 941777 h 1103360"/>
                    <a:gd name="connsiteX8" fmla="*/ 1 w 1103360"/>
                    <a:gd name="connsiteY8" fmla="*/ 551680 h 1103360"/>
                    <a:gd name="connsiteX9" fmla="*/ 0 w 1103360"/>
                    <a:gd name="connsiteY9" fmla="*/ 551680 h 1103360"/>
                    <a:gd name="connsiteX0" fmla="*/ 0 w 1103361"/>
                    <a:gd name="connsiteY0" fmla="*/ 551680 h 1168377"/>
                    <a:gd name="connsiteX1" fmla="*/ 161584 w 1103361"/>
                    <a:gd name="connsiteY1" fmla="*/ 161583 h 1168377"/>
                    <a:gd name="connsiteX2" fmla="*/ 551681 w 1103361"/>
                    <a:gd name="connsiteY2" fmla="*/ 0 h 1168377"/>
                    <a:gd name="connsiteX3" fmla="*/ 941778 w 1103361"/>
                    <a:gd name="connsiteY3" fmla="*/ 161584 h 1168377"/>
                    <a:gd name="connsiteX4" fmla="*/ 1103361 w 1103361"/>
                    <a:gd name="connsiteY4" fmla="*/ 551681 h 1168377"/>
                    <a:gd name="connsiteX5" fmla="*/ 941778 w 1103361"/>
                    <a:gd name="connsiteY5" fmla="*/ 941778 h 1168377"/>
                    <a:gd name="connsiteX6" fmla="*/ 551681 w 1103361"/>
                    <a:gd name="connsiteY6" fmla="*/ 1103361 h 1168377"/>
                    <a:gd name="connsiteX7" fmla="*/ 1 w 1103361"/>
                    <a:gd name="connsiteY7" fmla="*/ 551680 h 1168377"/>
                    <a:gd name="connsiteX8" fmla="*/ 0 w 1103361"/>
                    <a:gd name="connsiteY8" fmla="*/ 551680 h 1168377"/>
                    <a:gd name="connsiteX0" fmla="*/ 1 w 1103361"/>
                    <a:gd name="connsiteY0" fmla="*/ 551680 h 1194801"/>
                    <a:gd name="connsiteX1" fmla="*/ 0 w 1103361"/>
                    <a:gd name="connsiteY1" fmla="*/ 551680 h 1194801"/>
                    <a:gd name="connsiteX2" fmla="*/ 161584 w 1103361"/>
                    <a:gd name="connsiteY2" fmla="*/ 161583 h 1194801"/>
                    <a:gd name="connsiteX3" fmla="*/ 551681 w 1103361"/>
                    <a:gd name="connsiteY3" fmla="*/ 0 h 1194801"/>
                    <a:gd name="connsiteX4" fmla="*/ 941778 w 1103361"/>
                    <a:gd name="connsiteY4" fmla="*/ 161584 h 1194801"/>
                    <a:gd name="connsiteX5" fmla="*/ 1103361 w 1103361"/>
                    <a:gd name="connsiteY5" fmla="*/ 551681 h 1194801"/>
                    <a:gd name="connsiteX6" fmla="*/ 941778 w 1103361"/>
                    <a:gd name="connsiteY6" fmla="*/ 941778 h 1194801"/>
                    <a:gd name="connsiteX7" fmla="*/ 643121 w 1103361"/>
                    <a:gd name="connsiteY7" fmla="*/ 1194801 h 1194801"/>
                    <a:gd name="connsiteX0" fmla="*/ 1 w 1103361"/>
                    <a:gd name="connsiteY0" fmla="*/ 551680 h 941778"/>
                    <a:gd name="connsiteX1" fmla="*/ 0 w 1103361"/>
                    <a:gd name="connsiteY1" fmla="*/ 551680 h 941778"/>
                    <a:gd name="connsiteX2" fmla="*/ 161584 w 1103361"/>
                    <a:gd name="connsiteY2" fmla="*/ 161583 h 941778"/>
                    <a:gd name="connsiteX3" fmla="*/ 551681 w 1103361"/>
                    <a:gd name="connsiteY3" fmla="*/ 0 h 941778"/>
                    <a:gd name="connsiteX4" fmla="*/ 941778 w 1103361"/>
                    <a:gd name="connsiteY4" fmla="*/ 161584 h 941778"/>
                    <a:gd name="connsiteX5" fmla="*/ 1103361 w 1103361"/>
                    <a:gd name="connsiteY5" fmla="*/ 551681 h 941778"/>
                    <a:gd name="connsiteX6" fmla="*/ 941778 w 1103361"/>
                    <a:gd name="connsiteY6" fmla="*/ 941778 h 941778"/>
                    <a:gd name="connsiteX0" fmla="*/ 1 w 1103361"/>
                    <a:gd name="connsiteY0" fmla="*/ 551680 h 551681"/>
                    <a:gd name="connsiteX1" fmla="*/ 0 w 1103361"/>
                    <a:gd name="connsiteY1" fmla="*/ 551680 h 551681"/>
                    <a:gd name="connsiteX2" fmla="*/ 161584 w 1103361"/>
                    <a:gd name="connsiteY2" fmla="*/ 161583 h 551681"/>
                    <a:gd name="connsiteX3" fmla="*/ 551681 w 1103361"/>
                    <a:gd name="connsiteY3" fmla="*/ 0 h 551681"/>
                    <a:gd name="connsiteX4" fmla="*/ 941778 w 1103361"/>
                    <a:gd name="connsiteY4" fmla="*/ 161584 h 551681"/>
                    <a:gd name="connsiteX5" fmla="*/ 1103361 w 1103361"/>
                    <a:gd name="connsiteY5" fmla="*/ 551681 h 551681"/>
                    <a:gd name="connsiteX0" fmla="*/ 1 w 941778"/>
                    <a:gd name="connsiteY0" fmla="*/ 551680 h 551680"/>
                    <a:gd name="connsiteX1" fmla="*/ 0 w 941778"/>
                    <a:gd name="connsiteY1" fmla="*/ 551680 h 551680"/>
                    <a:gd name="connsiteX2" fmla="*/ 161584 w 941778"/>
                    <a:gd name="connsiteY2" fmla="*/ 161583 h 551680"/>
                    <a:gd name="connsiteX3" fmla="*/ 551681 w 941778"/>
                    <a:gd name="connsiteY3" fmla="*/ 0 h 551680"/>
                    <a:gd name="connsiteX4" fmla="*/ 941778 w 941778"/>
                    <a:gd name="connsiteY4" fmla="*/ 161584 h 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778" h="551680">
                      <a:moveTo>
                        <a:pt x="1" y="551680"/>
                      </a:moveTo>
                      <a:lnTo>
                        <a:pt x="0" y="551680"/>
                      </a:lnTo>
                      <a:cubicBezTo>
                        <a:pt x="0" y="405365"/>
                        <a:pt x="58124" y="265043"/>
                        <a:pt x="161584" y="161583"/>
                      </a:cubicBezTo>
                      <a:cubicBezTo>
                        <a:pt x="265044" y="58123"/>
                        <a:pt x="405366" y="0"/>
                        <a:pt x="551681" y="0"/>
                      </a:cubicBezTo>
                      <a:cubicBezTo>
                        <a:pt x="697996" y="0"/>
                        <a:pt x="838318" y="58124"/>
                        <a:pt x="941778" y="161584"/>
                      </a:cubicBezTo>
                    </a:path>
                  </a:pathLst>
                </a:custGeom>
                <a:noFill/>
                <a:ln w="57150">
                  <a:solidFill>
                    <a:srgbClr val="535459"/>
                  </a:solidFill>
                </a:ln>
                <a:effectLst/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3200" b="1" dirty="0">
                    <a:ln w="10160">
                      <a:noFill/>
                      <a:prstDash val="solid"/>
                    </a:ln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" name="Elipsa 5">
                  <a:extLst>
                    <a:ext uri="{FF2B5EF4-FFF2-40B4-BE49-F238E27FC236}">
                      <a16:creationId xmlns:a16="http://schemas.microsoft.com/office/drawing/2014/main" id="{2F3899D3-7D8D-4B9C-B309-FC7E32639982}"/>
                    </a:ext>
                  </a:extLst>
                </p:cNvPr>
                <p:cNvSpPr/>
                <p:nvPr/>
              </p:nvSpPr>
              <p:spPr>
                <a:xfrm>
                  <a:off x="1775779" y="2153341"/>
                  <a:ext cx="1103360" cy="1103360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l-PL" sz="3200" b="1" dirty="0">
                      <a:ln w="10160">
                        <a:noFill/>
                        <a:prstDash val="solid"/>
                      </a:ln>
                      <a:solidFill>
                        <a:srgbClr val="535459"/>
                      </a:solidFill>
                      <a:latin typeface="Arial" pitchFamily="34" charset="0"/>
                      <a:cs typeface="Arial" pitchFamily="34" charset="0"/>
                    </a:rPr>
                    <a:t>1</a:t>
                  </a:r>
                </a:p>
              </p:txBody>
            </p:sp>
          </p:grpSp>
          <p:cxnSp>
            <p:nvCxnSpPr>
              <p:cNvPr id="17" name="Łącznik prosty 16">
                <a:extLst>
                  <a:ext uri="{FF2B5EF4-FFF2-40B4-BE49-F238E27FC236}">
                    <a16:creationId xmlns:a16="http://schemas.microsoft.com/office/drawing/2014/main" id="{A78E5ADC-C959-C38C-EE36-067B17E5D6D4}"/>
                  </a:ext>
                </a:extLst>
              </p:cNvPr>
              <p:cNvCxnSpPr/>
              <p:nvPr/>
            </p:nvCxnSpPr>
            <p:spPr>
              <a:xfrm rot="10800000">
                <a:off x="1296651" y="2728604"/>
                <a:ext cx="475745" cy="2754"/>
              </a:xfrm>
              <a:prstGeom prst="line">
                <a:avLst/>
              </a:prstGeom>
              <a:ln w="57150">
                <a:solidFill>
                  <a:srgbClr val="535459"/>
                </a:solidFill>
                <a:prstDash val="solid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02C24A9D-1E66-F0BE-C35F-A32D7813230C}"/>
              </a:ext>
            </a:extLst>
          </p:cNvPr>
          <p:cNvGrpSpPr/>
          <p:nvPr/>
        </p:nvGrpSpPr>
        <p:grpSpPr>
          <a:xfrm>
            <a:off x="3346626" y="2493974"/>
            <a:ext cx="1588823" cy="1023866"/>
            <a:chOff x="3288256" y="2119324"/>
            <a:chExt cx="1815461" cy="1169916"/>
          </a:xfrm>
        </p:grpSpPr>
        <p:cxnSp>
          <p:nvCxnSpPr>
            <p:cNvPr id="23" name="Łącznik prosty 22">
              <a:extLst>
                <a:ext uri="{FF2B5EF4-FFF2-40B4-BE49-F238E27FC236}">
                  <a16:creationId xmlns:a16="http://schemas.microsoft.com/office/drawing/2014/main" id="{19E3EED0-08A0-CBDC-4943-8E164ACF9C30}"/>
                </a:ext>
              </a:extLst>
            </p:cNvPr>
            <p:cNvCxnSpPr/>
            <p:nvPr/>
          </p:nvCxnSpPr>
          <p:spPr>
            <a:xfrm>
              <a:off x="4749106" y="2729829"/>
              <a:ext cx="354611" cy="3323"/>
            </a:xfrm>
            <a:prstGeom prst="line">
              <a:avLst/>
            </a:prstGeom>
            <a:ln w="57150">
              <a:solidFill>
                <a:srgbClr val="A6A7A8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26C627FE-68F4-F211-BC72-289203FECD25}"/>
                </a:ext>
              </a:extLst>
            </p:cNvPr>
            <p:cNvGrpSpPr/>
            <p:nvPr/>
          </p:nvGrpSpPr>
          <p:grpSpPr>
            <a:xfrm>
              <a:off x="3288256" y="2119324"/>
              <a:ext cx="1484016" cy="1169916"/>
              <a:chOff x="3288256" y="2119324"/>
              <a:chExt cx="1484016" cy="1169916"/>
            </a:xfrm>
          </p:grpSpPr>
          <p:grpSp>
            <p:nvGrpSpPr>
              <p:cNvPr id="26" name="Grupa 25">
                <a:extLst>
                  <a:ext uri="{FF2B5EF4-FFF2-40B4-BE49-F238E27FC236}">
                    <a16:creationId xmlns:a16="http://schemas.microsoft.com/office/drawing/2014/main" id="{5295D6E7-996A-2A6A-50E7-1487067D50A6}"/>
                  </a:ext>
                </a:extLst>
              </p:cNvPr>
              <p:cNvGrpSpPr/>
              <p:nvPr/>
            </p:nvGrpSpPr>
            <p:grpSpPr>
              <a:xfrm>
                <a:off x="3599368" y="2119324"/>
                <a:ext cx="1172904" cy="1169916"/>
                <a:chOff x="3599368" y="2159049"/>
                <a:chExt cx="1172904" cy="1169916"/>
              </a:xfrm>
            </p:grpSpPr>
            <p:sp>
              <p:nvSpPr>
                <p:cNvPr id="28" name="Elipsa 7">
                  <a:extLst>
                    <a:ext uri="{FF2B5EF4-FFF2-40B4-BE49-F238E27FC236}">
                      <a16:creationId xmlns:a16="http://schemas.microsoft.com/office/drawing/2014/main" id="{0C7B9127-9271-610C-EA5F-1A27A370F3CF}"/>
                    </a:ext>
                  </a:extLst>
                </p:cNvPr>
                <p:cNvSpPr/>
                <p:nvPr/>
              </p:nvSpPr>
              <p:spPr>
                <a:xfrm>
                  <a:off x="3641093" y="2191521"/>
                  <a:ext cx="1103360" cy="110336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l-PL" sz="3200" b="1" dirty="0">
                      <a:ln w="10160">
                        <a:noFill/>
                        <a:prstDash val="solid"/>
                      </a:ln>
                      <a:solidFill>
                        <a:srgbClr val="A6A7A8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</a:p>
              </p:txBody>
            </p:sp>
            <p:sp>
              <p:nvSpPr>
                <p:cNvPr id="29" name="Dowolny kształt 36">
                  <a:extLst>
                    <a:ext uri="{FF2B5EF4-FFF2-40B4-BE49-F238E27FC236}">
                      <a16:creationId xmlns:a16="http://schemas.microsoft.com/office/drawing/2014/main" id="{DCCED5BA-E633-48C8-D658-563F034E3E91}"/>
                    </a:ext>
                  </a:extLst>
                </p:cNvPr>
                <p:cNvSpPr/>
                <p:nvPr/>
              </p:nvSpPr>
              <p:spPr>
                <a:xfrm>
                  <a:off x="3599368" y="2159049"/>
                  <a:ext cx="1001135" cy="586451"/>
                </a:xfrm>
                <a:custGeom>
                  <a:avLst/>
                  <a:gdLst>
                    <a:gd name="connsiteX0" fmla="*/ 0 w 1103360"/>
                    <a:gd name="connsiteY0" fmla="*/ 551680 h 1103360"/>
                    <a:gd name="connsiteX1" fmla="*/ 161584 w 1103360"/>
                    <a:gd name="connsiteY1" fmla="*/ 161583 h 1103360"/>
                    <a:gd name="connsiteX2" fmla="*/ 551681 w 1103360"/>
                    <a:gd name="connsiteY2" fmla="*/ 0 h 1103360"/>
                    <a:gd name="connsiteX3" fmla="*/ 941778 w 1103360"/>
                    <a:gd name="connsiteY3" fmla="*/ 161584 h 1103360"/>
                    <a:gd name="connsiteX4" fmla="*/ 1103361 w 1103360"/>
                    <a:gd name="connsiteY4" fmla="*/ 551681 h 1103360"/>
                    <a:gd name="connsiteX5" fmla="*/ 941778 w 1103360"/>
                    <a:gd name="connsiteY5" fmla="*/ 941778 h 1103360"/>
                    <a:gd name="connsiteX6" fmla="*/ 551681 w 1103360"/>
                    <a:gd name="connsiteY6" fmla="*/ 1103361 h 1103360"/>
                    <a:gd name="connsiteX7" fmla="*/ 161584 w 1103360"/>
                    <a:gd name="connsiteY7" fmla="*/ 941777 h 1103360"/>
                    <a:gd name="connsiteX8" fmla="*/ 1 w 1103360"/>
                    <a:gd name="connsiteY8" fmla="*/ 551680 h 1103360"/>
                    <a:gd name="connsiteX9" fmla="*/ 0 w 1103360"/>
                    <a:gd name="connsiteY9" fmla="*/ 551680 h 1103360"/>
                    <a:gd name="connsiteX0" fmla="*/ 0 w 1103361"/>
                    <a:gd name="connsiteY0" fmla="*/ 551680 h 1168377"/>
                    <a:gd name="connsiteX1" fmla="*/ 161584 w 1103361"/>
                    <a:gd name="connsiteY1" fmla="*/ 161583 h 1168377"/>
                    <a:gd name="connsiteX2" fmla="*/ 551681 w 1103361"/>
                    <a:gd name="connsiteY2" fmla="*/ 0 h 1168377"/>
                    <a:gd name="connsiteX3" fmla="*/ 941778 w 1103361"/>
                    <a:gd name="connsiteY3" fmla="*/ 161584 h 1168377"/>
                    <a:gd name="connsiteX4" fmla="*/ 1103361 w 1103361"/>
                    <a:gd name="connsiteY4" fmla="*/ 551681 h 1168377"/>
                    <a:gd name="connsiteX5" fmla="*/ 941778 w 1103361"/>
                    <a:gd name="connsiteY5" fmla="*/ 941778 h 1168377"/>
                    <a:gd name="connsiteX6" fmla="*/ 551681 w 1103361"/>
                    <a:gd name="connsiteY6" fmla="*/ 1103361 h 1168377"/>
                    <a:gd name="connsiteX7" fmla="*/ 1 w 1103361"/>
                    <a:gd name="connsiteY7" fmla="*/ 551680 h 1168377"/>
                    <a:gd name="connsiteX8" fmla="*/ 0 w 1103361"/>
                    <a:gd name="connsiteY8" fmla="*/ 551680 h 1168377"/>
                    <a:gd name="connsiteX0" fmla="*/ 1 w 1103361"/>
                    <a:gd name="connsiteY0" fmla="*/ 551680 h 1194801"/>
                    <a:gd name="connsiteX1" fmla="*/ 0 w 1103361"/>
                    <a:gd name="connsiteY1" fmla="*/ 551680 h 1194801"/>
                    <a:gd name="connsiteX2" fmla="*/ 161584 w 1103361"/>
                    <a:gd name="connsiteY2" fmla="*/ 161583 h 1194801"/>
                    <a:gd name="connsiteX3" fmla="*/ 551681 w 1103361"/>
                    <a:gd name="connsiteY3" fmla="*/ 0 h 1194801"/>
                    <a:gd name="connsiteX4" fmla="*/ 941778 w 1103361"/>
                    <a:gd name="connsiteY4" fmla="*/ 161584 h 1194801"/>
                    <a:gd name="connsiteX5" fmla="*/ 1103361 w 1103361"/>
                    <a:gd name="connsiteY5" fmla="*/ 551681 h 1194801"/>
                    <a:gd name="connsiteX6" fmla="*/ 941778 w 1103361"/>
                    <a:gd name="connsiteY6" fmla="*/ 941778 h 1194801"/>
                    <a:gd name="connsiteX7" fmla="*/ 643121 w 1103361"/>
                    <a:gd name="connsiteY7" fmla="*/ 1194801 h 1194801"/>
                    <a:gd name="connsiteX0" fmla="*/ 1 w 1103361"/>
                    <a:gd name="connsiteY0" fmla="*/ 551680 h 941778"/>
                    <a:gd name="connsiteX1" fmla="*/ 0 w 1103361"/>
                    <a:gd name="connsiteY1" fmla="*/ 551680 h 941778"/>
                    <a:gd name="connsiteX2" fmla="*/ 161584 w 1103361"/>
                    <a:gd name="connsiteY2" fmla="*/ 161583 h 941778"/>
                    <a:gd name="connsiteX3" fmla="*/ 551681 w 1103361"/>
                    <a:gd name="connsiteY3" fmla="*/ 0 h 941778"/>
                    <a:gd name="connsiteX4" fmla="*/ 941778 w 1103361"/>
                    <a:gd name="connsiteY4" fmla="*/ 161584 h 941778"/>
                    <a:gd name="connsiteX5" fmla="*/ 1103361 w 1103361"/>
                    <a:gd name="connsiteY5" fmla="*/ 551681 h 941778"/>
                    <a:gd name="connsiteX6" fmla="*/ 941778 w 1103361"/>
                    <a:gd name="connsiteY6" fmla="*/ 941778 h 941778"/>
                    <a:gd name="connsiteX0" fmla="*/ 1 w 1103361"/>
                    <a:gd name="connsiteY0" fmla="*/ 551680 h 551681"/>
                    <a:gd name="connsiteX1" fmla="*/ 0 w 1103361"/>
                    <a:gd name="connsiteY1" fmla="*/ 551680 h 551681"/>
                    <a:gd name="connsiteX2" fmla="*/ 161584 w 1103361"/>
                    <a:gd name="connsiteY2" fmla="*/ 161583 h 551681"/>
                    <a:gd name="connsiteX3" fmla="*/ 551681 w 1103361"/>
                    <a:gd name="connsiteY3" fmla="*/ 0 h 551681"/>
                    <a:gd name="connsiteX4" fmla="*/ 941778 w 1103361"/>
                    <a:gd name="connsiteY4" fmla="*/ 161584 h 551681"/>
                    <a:gd name="connsiteX5" fmla="*/ 1103361 w 1103361"/>
                    <a:gd name="connsiteY5" fmla="*/ 551681 h 551681"/>
                    <a:gd name="connsiteX0" fmla="*/ 1 w 941778"/>
                    <a:gd name="connsiteY0" fmla="*/ 551680 h 551680"/>
                    <a:gd name="connsiteX1" fmla="*/ 0 w 941778"/>
                    <a:gd name="connsiteY1" fmla="*/ 551680 h 551680"/>
                    <a:gd name="connsiteX2" fmla="*/ 161584 w 941778"/>
                    <a:gd name="connsiteY2" fmla="*/ 161583 h 551680"/>
                    <a:gd name="connsiteX3" fmla="*/ 551681 w 941778"/>
                    <a:gd name="connsiteY3" fmla="*/ 0 h 551680"/>
                    <a:gd name="connsiteX4" fmla="*/ 941778 w 941778"/>
                    <a:gd name="connsiteY4" fmla="*/ 161584 h 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778" h="551680">
                      <a:moveTo>
                        <a:pt x="1" y="551680"/>
                      </a:moveTo>
                      <a:lnTo>
                        <a:pt x="0" y="551680"/>
                      </a:lnTo>
                      <a:cubicBezTo>
                        <a:pt x="0" y="405365"/>
                        <a:pt x="58124" y="265043"/>
                        <a:pt x="161584" y="161583"/>
                      </a:cubicBezTo>
                      <a:cubicBezTo>
                        <a:pt x="265044" y="58123"/>
                        <a:pt x="405366" y="0"/>
                        <a:pt x="551681" y="0"/>
                      </a:cubicBezTo>
                      <a:cubicBezTo>
                        <a:pt x="697996" y="0"/>
                        <a:pt x="838318" y="58124"/>
                        <a:pt x="941778" y="161584"/>
                      </a:cubicBezTo>
                    </a:path>
                  </a:pathLst>
                </a:custGeom>
                <a:noFill/>
                <a:ln w="57150">
                  <a:solidFill>
                    <a:srgbClr val="A6A7A8"/>
                  </a:solidFill>
                </a:ln>
                <a:effectLst/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3200" b="1" dirty="0">
                    <a:ln w="10160">
                      <a:noFill/>
                      <a:prstDash val="solid"/>
                    </a:ln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0" name="Dowolny kształt 37">
                  <a:extLst>
                    <a:ext uri="{FF2B5EF4-FFF2-40B4-BE49-F238E27FC236}">
                      <a16:creationId xmlns:a16="http://schemas.microsoft.com/office/drawing/2014/main" id="{549CE785-4ABC-086A-E78E-53C4FEBE97EC}"/>
                    </a:ext>
                  </a:extLst>
                </p:cNvPr>
                <p:cNvSpPr/>
                <p:nvPr/>
              </p:nvSpPr>
              <p:spPr>
                <a:xfrm rot="10800000">
                  <a:off x="3771137" y="2742514"/>
                  <a:ext cx="1001135" cy="586451"/>
                </a:xfrm>
                <a:custGeom>
                  <a:avLst/>
                  <a:gdLst>
                    <a:gd name="connsiteX0" fmla="*/ 0 w 1103360"/>
                    <a:gd name="connsiteY0" fmla="*/ 551680 h 1103360"/>
                    <a:gd name="connsiteX1" fmla="*/ 161584 w 1103360"/>
                    <a:gd name="connsiteY1" fmla="*/ 161583 h 1103360"/>
                    <a:gd name="connsiteX2" fmla="*/ 551681 w 1103360"/>
                    <a:gd name="connsiteY2" fmla="*/ 0 h 1103360"/>
                    <a:gd name="connsiteX3" fmla="*/ 941778 w 1103360"/>
                    <a:gd name="connsiteY3" fmla="*/ 161584 h 1103360"/>
                    <a:gd name="connsiteX4" fmla="*/ 1103361 w 1103360"/>
                    <a:gd name="connsiteY4" fmla="*/ 551681 h 1103360"/>
                    <a:gd name="connsiteX5" fmla="*/ 941778 w 1103360"/>
                    <a:gd name="connsiteY5" fmla="*/ 941778 h 1103360"/>
                    <a:gd name="connsiteX6" fmla="*/ 551681 w 1103360"/>
                    <a:gd name="connsiteY6" fmla="*/ 1103361 h 1103360"/>
                    <a:gd name="connsiteX7" fmla="*/ 161584 w 1103360"/>
                    <a:gd name="connsiteY7" fmla="*/ 941777 h 1103360"/>
                    <a:gd name="connsiteX8" fmla="*/ 1 w 1103360"/>
                    <a:gd name="connsiteY8" fmla="*/ 551680 h 1103360"/>
                    <a:gd name="connsiteX9" fmla="*/ 0 w 1103360"/>
                    <a:gd name="connsiteY9" fmla="*/ 551680 h 1103360"/>
                    <a:gd name="connsiteX0" fmla="*/ 0 w 1103361"/>
                    <a:gd name="connsiteY0" fmla="*/ 551680 h 1168377"/>
                    <a:gd name="connsiteX1" fmla="*/ 161584 w 1103361"/>
                    <a:gd name="connsiteY1" fmla="*/ 161583 h 1168377"/>
                    <a:gd name="connsiteX2" fmla="*/ 551681 w 1103361"/>
                    <a:gd name="connsiteY2" fmla="*/ 0 h 1168377"/>
                    <a:gd name="connsiteX3" fmla="*/ 941778 w 1103361"/>
                    <a:gd name="connsiteY3" fmla="*/ 161584 h 1168377"/>
                    <a:gd name="connsiteX4" fmla="*/ 1103361 w 1103361"/>
                    <a:gd name="connsiteY4" fmla="*/ 551681 h 1168377"/>
                    <a:gd name="connsiteX5" fmla="*/ 941778 w 1103361"/>
                    <a:gd name="connsiteY5" fmla="*/ 941778 h 1168377"/>
                    <a:gd name="connsiteX6" fmla="*/ 551681 w 1103361"/>
                    <a:gd name="connsiteY6" fmla="*/ 1103361 h 1168377"/>
                    <a:gd name="connsiteX7" fmla="*/ 1 w 1103361"/>
                    <a:gd name="connsiteY7" fmla="*/ 551680 h 1168377"/>
                    <a:gd name="connsiteX8" fmla="*/ 0 w 1103361"/>
                    <a:gd name="connsiteY8" fmla="*/ 551680 h 1168377"/>
                    <a:gd name="connsiteX0" fmla="*/ 1 w 1103361"/>
                    <a:gd name="connsiteY0" fmla="*/ 551680 h 1194801"/>
                    <a:gd name="connsiteX1" fmla="*/ 0 w 1103361"/>
                    <a:gd name="connsiteY1" fmla="*/ 551680 h 1194801"/>
                    <a:gd name="connsiteX2" fmla="*/ 161584 w 1103361"/>
                    <a:gd name="connsiteY2" fmla="*/ 161583 h 1194801"/>
                    <a:gd name="connsiteX3" fmla="*/ 551681 w 1103361"/>
                    <a:gd name="connsiteY3" fmla="*/ 0 h 1194801"/>
                    <a:gd name="connsiteX4" fmla="*/ 941778 w 1103361"/>
                    <a:gd name="connsiteY4" fmla="*/ 161584 h 1194801"/>
                    <a:gd name="connsiteX5" fmla="*/ 1103361 w 1103361"/>
                    <a:gd name="connsiteY5" fmla="*/ 551681 h 1194801"/>
                    <a:gd name="connsiteX6" fmla="*/ 941778 w 1103361"/>
                    <a:gd name="connsiteY6" fmla="*/ 941778 h 1194801"/>
                    <a:gd name="connsiteX7" fmla="*/ 643121 w 1103361"/>
                    <a:gd name="connsiteY7" fmla="*/ 1194801 h 1194801"/>
                    <a:gd name="connsiteX0" fmla="*/ 1 w 1103361"/>
                    <a:gd name="connsiteY0" fmla="*/ 551680 h 941778"/>
                    <a:gd name="connsiteX1" fmla="*/ 0 w 1103361"/>
                    <a:gd name="connsiteY1" fmla="*/ 551680 h 941778"/>
                    <a:gd name="connsiteX2" fmla="*/ 161584 w 1103361"/>
                    <a:gd name="connsiteY2" fmla="*/ 161583 h 941778"/>
                    <a:gd name="connsiteX3" fmla="*/ 551681 w 1103361"/>
                    <a:gd name="connsiteY3" fmla="*/ 0 h 941778"/>
                    <a:gd name="connsiteX4" fmla="*/ 941778 w 1103361"/>
                    <a:gd name="connsiteY4" fmla="*/ 161584 h 941778"/>
                    <a:gd name="connsiteX5" fmla="*/ 1103361 w 1103361"/>
                    <a:gd name="connsiteY5" fmla="*/ 551681 h 941778"/>
                    <a:gd name="connsiteX6" fmla="*/ 941778 w 1103361"/>
                    <a:gd name="connsiteY6" fmla="*/ 941778 h 941778"/>
                    <a:gd name="connsiteX0" fmla="*/ 1 w 1103361"/>
                    <a:gd name="connsiteY0" fmla="*/ 551680 h 551681"/>
                    <a:gd name="connsiteX1" fmla="*/ 0 w 1103361"/>
                    <a:gd name="connsiteY1" fmla="*/ 551680 h 551681"/>
                    <a:gd name="connsiteX2" fmla="*/ 161584 w 1103361"/>
                    <a:gd name="connsiteY2" fmla="*/ 161583 h 551681"/>
                    <a:gd name="connsiteX3" fmla="*/ 551681 w 1103361"/>
                    <a:gd name="connsiteY3" fmla="*/ 0 h 551681"/>
                    <a:gd name="connsiteX4" fmla="*/ 941778 w 1103361"/>
                    <a:gd name="connsiteY4" fmla="*/ 161584 h 551681"/>
                    <a:gd name="connsiteX5" fmla="*/ 1103361 w 1103361"/>
                    <a:gd name="connsiteY5" fmla="*/ 551681 h 551681"/>
                    <a:gd name="connsiteX0" fmla="*/ 1 w 941778"/>
                    <a:gd name="connsiteY0" fmla="*/ 551680 h 551680"/>
                    <a:gd name="connsiteX1" fmla="*/ 0 w 941778"/>
                    <a:gd name="connsiteY1" fmla="*/ 551680 h 551680"/>
                    <a:gd name="connsiteX2" fmla="*/ 161584 w 941778"/>
                    <a:gd name="connsiteY2" fmla="*/ 161583 h 551680"/>
                    <a:gd name="connsiteX3" fmla="*/ 551681 w 941778"/>
                    <a:gd name="connsiteY3" fmla="*/ 0 h 551680"/>
                    <a:gd name="connsiteX4" fmla="*/ 941778 w 941778"/>
                    <a:gd name="connsiteY4" fmla="*/ 161584 h 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778" h="551680">
                      <a:moveTo>
                        <a:pt x="1" y="551680"/>
                      </a:moveTo>
                      <a:lnTo>
                        <a:pt x="0" y="551680"/>
                      </a:lnTo>
                      <a:cubicBezTo>
                        <a:pt x="0" y="405365"/>
                        <a:pt x="58124" y="265043"/>
                        <a:pt x="161584" y="161583"/>
                      </a:cubicBezTo>
                      <a:cubicBezTo>
                        <a:pt x="265044" y="58123"/>
                        <a:pt x="405366" y="0"/>
                        <a:pt x="551681" y="0"/>
                      </a:cubicBezTo>
                      <a:cubicBezTo>
                        <a:pt x="697996" y="0"/>
                        <a:pt x="838318" y="58124"/>
                        <a:pt x="941778" y="161584"/>
                      </a:cubicBezTo>
                    </a:path>
                  </a:pathLst>
                </a:custGeom>
                <a:noFill/>
                <a:ln w="57150">
                  <a:solidFill>
                    <a:srgbClr val="A6A7A8"/>
                  </a:solidFill>
                </a:ln>
                <a:effectLst/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3200" b="1" dirty="0">
                    <a:ln w="10160">
                      <a:noFill/>
                      <a:prstDash val="solid"/>
                    </a:ln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27" name="Łącznik prosty 26">
                <a:extLst>
                  <a:ext uri="{FF2B5EF4-FFF2-40B4-BE49-F238E27FC236}">
                    <a16:creationId xmlns:a16="http://schemas.microsoft.com/office/drawing/2014/main" id="{3C0E4B5A-E071-9C0D-F355-F90119F6D355}"/>
                  </a:ext>
                </a:extLst>
              </p:cNvPr>
              <p:cNvCxnSpPr/>
              <p:nvPr/>
            </p:nvCxnSpPr>
            <p:spPr>
              <a:xfrm rot="10800000">
                <a:off x="3288256" y="2724858"/>
                <a:ext cx="339818" cy="2963"/>
              </a:xfrm>
              <a:prstGeom prst="line">
                <a:avLst/>
              </a:prstGeom>
              <a:ln w="57150">
                <a:solidFill>
                  <a:srgbClr val="A6A7A8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upa 30">
            <a:extLst>
              <a:ext uri="{FF2B5EF4-FFF2-40B4-BE49-F238E27FC236}">
                <a16:creationId xmlns:a16="http://schemas.microsoft.com/office/drawing/2014/main" id="{B40C6EDC-A39B-62E7-6FEA-060B1E0AB782}"/>
              </a:ext>
            </a:extLst>
          </p:cNvPr>
          <p:cNvGrpSpPr/>
          <p:nvPr/>
        </p:nvGrpSpPr>
        <p:grpSpPr>
          <a:xfrm>
            <a:off x="5230047" y="2493974"/>
            <a:ext cx="1679641" cy="1023866"/>
            <a:chOff x="5119636" y="2119324"/>
            <a:chExt cx="1919234" cy="1169916"/>
          </a:xfrm>
        </p:grpSpPr>
        <p:grpSp>
          <p:nvGrpSpPr>
            <p:cNvPr id="33" name="Grupa 32">
              <a:extLst>
                <a:ext uri="{FF2B5EF4-FFF2-40B4-BE49-F238E27FC236}">
                  <a16:creationId xmlns:a16="http://schemas.microsoft.com/office/drawing/2014/main" id="{7CBF974E-DB74-FD40-04FA-D63CCCA986FF}"/>
                </a:ext>
              </a:extLst>
            </p:cNvPr>
            <p:cNvGrpSpPr/>
            <p:nvPr/>
          </p:nvGrpSpPr>
          <p:grpSpPr>
            <a:xfrm>
              <a:off x="5488840" y="2119324"/>
              <a:ext cx="1172904" cy="1169916"/>
              <a:chOff x="5488840" y="2159049"/>
              <a:chExt cx="1172904" cy="1169916"/>
            </a:xfrm>
          </p:grpSpPr>
          <p:sp>
            <p:nvSpPr>
              <p:cNvPr id="60" name="Elipsa 8">
                <a:extLst>
                  <a:ext uri="{FF2B5EF4-FFF2-40B4-BE49-F238E27FC236}">
                    <a16:creationId xmlns:a16="http://schemas.microsoft.com/office/drawing/2014/main" id="{DF13276C-40B2-A162-609E-897DA80189FE}"/>
                  </a:ext>
                </a:extLst>
              </p:cNvPr>
              <p:cNvSpPr/>
              <p:nvPr/>
            </p:nvSpPr>
            <p:spPr>
              <a:xfrm>
                <a:off x="5524070" y="2191521"/>
                <a:ext cx="1103360" cy="1103360"/>
              </a:xfrm>
              <a:prstGeom prst="ellipse">
                <a:avLst/>
              </a:prstGeom>
              <a:ln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3200" b="1" dirty="0">
                    <a:ln w="10160">
                      <a:noFill/>
                      <a:prstDash val="solid"/>
                    </a:ln>
                    <a:solidFill>
                      <a:srgbClr val="D9DF20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</a:p>
            </p:txBody>
          </p:sp>
          <p:sp>
            <p:nvSpPr>
              <p:cNvPr id="61" name="Dowolny kształt 38">
                <a:extLst>
                  <a:ext uri="{FF2B5EF4-FFF2-40B4-BE49-F238E27FC236}">
                    <a16:creationId xmlns:a16="http://schemas.microsoft.com/office/drawing/2014/main" id="{B0E24890-6034-DE4F-835F-8D3E677602AF}"/>
                  </a:ext>
                </a:extLst>
              </p:cNvPr>
              <p:cNvSpPr/>
              <p:nvPr/>
            </p:nvSpPr>
            <p:spPr>
              <a:xfrm>
                <a:off x="5488840" y="2159049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D9DF20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Dowolny kształt 39">
                <a:extLst>
                  <a:ext uri="{FF2B5EF4-FFF2-40B4-BE49-F238E27FC236}">
                    <a16:creationId xmlns:a16="http://schemas.microsoft.com/office/drawing/2014/main" id="{C8964C52-C96C-7AE7-3444-567A8746E5DC}"/>
                  </a:ext>
                </a:extLst>
              </p:cNvPr>
              <p:cNvSpPr/>
              <p:nvPr/>
            </p:nvSpPr>
            <p:spPr>
              <a:xfrm rot="10800000">
                <a:off x="5660609" y="2742514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D9DF20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34" name="Łącznik prosty 33">
              <a:extLst>
                <a:ext uri="{FF2B5EF4-FFF2-40B4-BE49-F238E27FC236}">
                  <a16:creationId xmlns:a16="http://schemas.microsoft.com/office/drawing/2014/main" id="{8F2B50FE-81C2-633C-B8BD-B341581FA760}"/>
                </a:ext>
              </a:extLst>
            </p:cNvPr>
            <p:cNvCxnSpPr/>
            <p:nvPr/>
          </p:nvCxnSpPr>
          <p:spPr>
            <a:xfrm>
              <a:off x="6639958" y="2729828"/>
              <a:ext cx="398912" cy="8348"/>
            </a:xfrm>
            <a:prstGeom prst="line">
              <a:avLst/>
            </a:prstGeom>
            <a:ln w="57150">
              <a:solidFill>
                <a:srgbClr val="D9DF2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Łącznik prosty 58">
              <a:extLst>
                <a:ext uri="{FF2B5EF4-FFF2-40B4-BE49-F238E27FC236}">
                  <a16:creationId xmlns:a16="http://schemas.microsoft.com/office/drawing/2014/main" id="{57BCA6BD-EBB0-D8E4-04FA-0233577B75B8}"/>
                </a:ext>
              </a:extLst>
            </p:cNvPr>
            <p:cNvCxnSpPr/>
            <p:nvPr/>
          </p:nvCxnSpPr>
          <p:spPr>
            <a:xfrm rot="10800000" flipV="1">
              <a:off x="5119636" y="2732582"/>
              <a:ext cx="397253" cy="570"/>
            </a:xfrm>
            <a:prstGeom prst="line">
              <a:avLst/>
            </a:prstGeom>
            <a:ln w="57150">
              <a:solidFill>
                <a:srgbClr val="D9DF2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upa 62">
            <a:extLst>
              <a:ext uri="{FF2B5EF4-FFF2-40B4-BE49-F238E27FC236}">
                <a16:creationId xmlns:a16="http://schemas.microsoft.com/office/drawing/2014/main" id="{EF467F20-F450-1AF4-7634-CC79B9C9DB83}"/>
              </a:ext>
            </a:extLst>
          </p:cNvPr>
          <p:cNvGrpSpPr/>
          <p:nvPr/>
        </p:nvGrpSpPr>
        <p:grpSpPr>
          <a:xfrm>
            <a:off x="9008532" y="2493974"/>
            <a:ext cx="1742454" cy="1023866"/>
            <a:chOff x="8764243" y="2119324"/>
            <a:chExt cx="1991006" cy="1169916"/>
          </a:xfrm>
        </p:grpSpPr>
        <p:grpSp>
          <p:nvGrpSpPr>
            <p:cNvPr id="64" name="Grupa 63">
              <a:extLst>
                <a:ext uri="{FF2B5EF4-FFF2-40B4-BE49-F238E27FC236}">
                  <a16:creationId xmlns:a16="http://schemas.microsoft.com/office/drawing/2014/main" id="{2062857E-EC59-A762-C519-C9A6E192FCA2}"/>
                </a:ext>
              </a:extLst>
            </p:cNvPr>
            <p:cNvGrpSpPr/>
            <p:nvPr/>
          </p:nvGrpSpPr>
          <p:grpSpPr>
            <a:xfrm>
              <a:off x="9133791" y="2119324"/>
              <a:ext cx="1172904" cy="1169916"/>
              <a:chOff x="9133791" y="2159047"/>
              <a:chExt cx="1172904" cy="1169916"/>
            </a:xfrm>
          </p:grpSpPr>
          <p:sp>
            <p:nvSpPr>
              <p:cNvPr id="67" name="Elipsa 6">
                <a:extLst>
                  <a:ext uri="{FF2B5EF4-FFF2-40B4-BE49-F238E27FC236}">
                    <a16:creationId xmlns:a16="http://schemas.microsoft.com/office/drawing/2014/main" id="{B3D8CFB0-9929-AD8C-02E3-7E6B0E5BDE90}"/>
                  </a:ext>
                </a:extLst>
              </p:cNvPr>
              <p:cNvSpPr/>
              <p:nvPr/>
            </p:nvSpPr>
            <p:spPr>
              <a:xfrm>
                <a:off x="9169008" y="2191521"/>
                <a:ext cx="1103360" cy="1103360"/>
              </a:xfrm>
              <a:prstGeom prst="ellipse">
                <a:avLst/>
              </a:prstGeom>
              <a:ln>
                <a:noFill/>
              </a:ln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3200" b="1" dirty="0">
                    <a:ln w="10160">
                      <a:noFill/>
                      <a:prstDash val="solid"/>
                    </a:ln>
                    <a:solidFill>
                      <a:srgbClr val="FB3162"/>
                    </a:solidFill>
                    <a:latin typeface="Arial" pitchFamily="34" charset="0"/>
                    <a:cs typeface="Arial" pitchFamily="34" charset="0"/>
                  </a:rPr>
                  <a:t>5</a:t>
                </a:r>
              </a:p>
            </p:txBody>
          </p:sp>
          <p:sp>
            <p:nvSpPr>
              <p:cNvPr id="68" name="Dowolny kształt 34">
                <a:extLst>
                  <a:ext uri="{FF2B5EF4-FFF2-40B4-BE49-F238E27FC236}">
                    <a16:creationId xmlns:a16="http://schemas.microsoft.com/office/drawing/2014/main" id="{EE8C8FE6-7A10-0F6D-0354-2FDE6D2F8FB2}"/>
                  </a:ext>
                </a:extLst>
              </p:cNvPr>
              <p:cNvSpPr/>
              <p:nvPr/>
            </p:nvSpPr>
            <p:spPr>
              <a:xfrm>
                <a:off x="9133791" y="2159047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FB3162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9" name="Dowolny kształt 35">
                <a:extLst>
                  <a:ext uri="{FF2B5EF4-FFF2-40B4-BE49-F238E27FC236}">
                    <a16:creationId xmlns:a16="http://schemas.microsoft.com/office/drawing/2014/main" id="{202B5016-B28B-8B39-573E-0EF6E9A2762B}"/>
                  </a:ext>
                </a:extLst>
              </p:cNvPr>
              <p:cNvSpPr/>
              <p:nvPr/>
            </p:nvSpPr>
            <p:spPr>
              <a:xfrm rot="10800000">
                <a:off x="9305560" y="2742512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FB3162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65" name="Łącznik prosty 64">
              <a:extLst>
                <a:ext uri="{FF2B5EF4-FFF2-40B4-BE49-F238E27FC236}">
                  <a16:creationId xmlns:a16="http://schemas.microsoft.com/office/drawing/2014/main" id="{71AE9252-EA31-D230-A248-E7EADBFD8514}"/>
                </a:ext>
              </a:extLst>
            </p:cNvPr>
            <p:cNvCxnSpPr/>
            <p:nvPr/>
          </p:nvCxnSpPr>
          <p:spPr>
            <a:xfrm>
              <a:off x="10279504" y="2729828"/>
              <a:ext cx="475745" cy="2754"/>
            </a:xfrm>
            <a:prstGeom prst="line">
              <a:avLst/>
            </a:prstGeom>
            <a:ln w="57150">
              <a:solidFill>
                <a:srgbClr val="FB3162"/>
              </a:solidFill>
              <a:prstDash val="solid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Łącznik prosty 65">
              <a:extLst>
                <a:ext uri="{FF2B5EF4-FFF2-40B4-BE49-F238E27FC236}">
                  <a16:creationId xmlns:a16="http://schemas.microsoft.com/office/drawing/2014/main" id="{014C5962-602D-8B9C-5490-2E70DB6F12EE}"/>
                </a:ext>
              </a:extLst>
            </p:cNvPr>
            <p:cNvCxnSpPr/>
            <p:nvPr/>
          </p:nvCxnSpPr>
          <p:spPr>
            <a:xfrm>
              <a:off x="8764243" y="2724386"/>
              <a:ext cx="398912" cy="8348"/>
            </a:xfrm>
            <a:prstGeom prst="line">
              <a:avLst/>
            </a:prstGeom>
            <a:ln w="57150">
              <a:solidFill>
                <a:srgbClr val="FB316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upa 69">
            <a:extLst>
              <a:ext uri="{FF2B5EF4-FFF2-40B4-BE49-F238E27FC236}">
                <a16:creationId xmlns:a16="http://schemas.microsoft.com/office/drawing/2014/main" id="{AF3B4CD8-F304-474C-D66D-5B3C1DD3F607}"/>
              </a:ext>
            </a:extLst>
          </p:cNvPr>
          <p:cNvGrpSpPr/>
          <p:nvPr/>
        </p:nvGrpSpPr>
        <p:grpSpPr>
          <a:xfrm>
            <a:off x="7133386" y="2493974"/>
            <a:ext cx="1573381" cy="1023866"/>
            <a:chOff x="7064830" y="2119324"/>
            <a:chExt cx="1797816" cy="1169916"/>
          </a:xfrm>
        </p:grpSpPr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390AB3B7-C0E2-8C0A-7979-8F592A9234AE}"/>
                </a:ext>
              </a:extLst>
            </p:cNvPr>
            <p:cNvGrpSpPr/>
            <p:nvPr/>
          </p:nvGrpSpPr>
          <p:grpSpPr>
            <a:xfrm>
              <a:off x="7369644" y="2119324"/>
              <a:ext cx="1172904" cy="1169916"/>
              <a:chOff x="7369644" y="2163382"/>
              <a:chExt cx="1172904" cy="1169916"/>
            </a:xfrm>
          </p:grpSpPr>
          <p:sp>
            <p:nvSpPr>
              <p:cNvPr id="77" name="Elipsa 9">
                <a:extLst>
                  <a:ext uri="{FF2B5EF4-FFF2-40B4-BE49-F238E27FC236}">
                    <a16:creationId xmlns:a16="http://schemas.microsoft.com/office/drawing/2014/main" id="{91AC20F1-B278-DD1D-B34C-8E70722BD0CE}"/>
                  </a:ext>
                </a:extLst>
              </p:cNvPr>
              <p:cNvSpPr/>
              <p:nvPr/>
            </p:nvSpPr>
            <p:spPr>
              <a:xfrm>
                <a:off x="7407046" y="2191521"/>
                <a:ext cx="1103360" cy="1103360"/>
              </a:xfrm>
              <a:prstGeom prst="ellipse">
                <a:avLst/>
              </a:prstGeom>
              <a:ln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3200" b="1" dirty="0">
                    <a:ln w="10160">
                      <a:noFill/>
                      <a:prstDash val="solid"/>
                    </a:ln>
                    <a:solidFill>
                      <a:srgbClr val="6DCFF6"/>
                    </a:solidFill>
                    <a:latin typeface="Arial" pitchFamily="34" charset="0"/>
                    <a:cs typeface="Arial" pitchFamily="34" charset="0"/>
                  </a:rPr>
                  <a:t>4</a:t>
                </a:r>
              </a:p>
            </p:txBody>
          </p:sp>
          <p:sp>
            <p:nvSpPr>
              <p:cNvPr id="80" name="Dowolny kształt 40">
                <a:extLst>
                  <a:ext uri="{FF2B5EF4-FFF2-40B4-BE49-F238E27FC236}">
                    <a16:creationId xmlns:a16="http://schemas.microsoft.com/office/drawing/2014/main" id="{48E3EBE9-9201-C76C-9884-D1F9AFC64DFC}"/>
                  </a:ext>
                </a:extLst>
              </p:cNvPr>
              <p:cNvSpPr/>
              <p:nvPr/>
            </p:nvSpPr>
            <p:spPr>
              <a:xfrm>
                <a:off x="7369644" y="2163382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6DCFF6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1" name="Dowolny kształt 41">
                <a:extLst>
                  <a:ext uri="{FF2B5EF4-FFF2-40B4-BE49-F238E27FC236}">
                    <a16:creationId xmlns:a16="http://schemas.microsoft.com/office/drawing/2014/main" id="{1AAEBD18-2EC5-0BED-2FD9-0E9DC30DE91F}"/>
                  </a:ext>
                </a:extLst>
              </p:cNvPr>
              <p:cNvSpPr/>
              <p:nvPr/>
            </p:nvSpPr>
            <p:spPr>
              <a:xfrm rot="10800000">
                <a:off x="7541413" y="2746847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6DCFF6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5" name="Łącznik prosty 74">
              <a:extLst>
                <a:ext uri="{FF2B5EF4-FFF2-40B4-BE49-F238E27FC236}">
                  <a16:creationId xmlns:a16="http://schemas.microsoft.com/office/drawing/2014/main" id="{2F84C6FA-C9C2-FB60-7F74-721C9110A7E1}"/>
                </a:ext>
              </a:extLst>
            </p:cNvPr>
            <p:cNvCxnSpPr/>
            <p:nvPr/>
          </p:nvCxnSpPr>
          <p:spPr>
            <a:xfrm>
              <a:off x="8515938" y="2729828"/>
              <a:ext cx="346708" cy="8348"/>
            </a:xfrm>
            <a:prstGeom prst="line">
              <a:avLst/>
            </a:prstGeom>
            <a:ln w="57150">
              <a:solidFill>
                <a:srgbClr val="6DCFF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Łącznik prosty 75">
              <a:extLst>
                <a:ext uri="{FF2B5EF4-FFF2-40B4-BE49-F238E27FC236}">
                  <a16:creationId xmlns:a16="http://schemas.microsoft.com/office/drawing/2014/main" id="{FB195743-56CE-141A-5582-1E77218B44AF}"/>
                </a:ext>
              </a:extLst>
            </p:cNvPr>
            <p:cNvCxnSpPr/>
            <p:nvPr/>
          </p:nvCxnSpPr>
          <p:spPr>
            <a:xfrm flipV="1">
              <a:off x="7064830" y="2726353"/>
              <a:ext cx="334053" cy="3236"/>
            </a:xfrm>
            <a:prstGeom prst="line">
              <a:avLst/>
            </a:prstGeom>
            <a:ln w="57150">
              <a:solidFill>
                <a:srgbClr val="6DCFF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3" name="Łącznik prosty 82">
            <a:extLst>
              <a:ext uri="{FF2B5EF4-FFF2-40B4-BE49-F238E27FC236}">
                <a16:creationId xmlns:a16="http://schemas.microsoft.com/office/drawing/2014/main" id="{B3E29F1C-6E7E-D082-4250-9D16DF025EC9}"/>
              </a:ext>
            </a:extLst>
          </p:cNvPr>
          <p:cNvCxnSpPr/>
          <p:nvPr/>
        </p:nvCxnSpPr>
        <p:spPr>
          <a:xfrm rot="16200000" flipH="1">
            <a:off x="2580846" y="3689223"/>
            <a:ext cx="1314450" cy="9525"/>
          </a:xfrm>
          <a:prstGeom prst="line">
            <a:avLst/>
          </a:prstGeom>
          <a:ln w="38100" cap="rnd">
            <a:solidFill>
              <a:srgbClr val="535459"/>
            </a:solidFill>
            <a:round/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Łącznik prosty 86">
            <a:extLst>
              <a:ext uri="{FF2B5EF4-FFF2-40B4-BE49-F238E27FC236}">
                <a16:creationId xmlns:a16="http://schemas.microsoft.com/office/drawing/2014/main" id="{C1724C1F-CC25-09A9-925D-50FB36D61D7B}"/>
              </a:ext>
            </a:extLst>
          </p:cNvPr>
          <p:cNvCxnSpPr/>
          <p:nvPr/>
        </p:nvCxnSpPr>
        <p:spPr>
          <a:xfrm rot="16200000" flipH="1">
            <a:off x="4441277" y="3703600"/>
            <a:ext cx="1314450" cy="9525"/>
          </a:xfrm>
          <a:prstGeom prst="line">
            <a:avLst/>
          </a:prstGeom>
          <a:ln w="38100" cap="rnd">
            <a:solidFill>
              <a:srgbClr val="A6A7A8"/>
            </a:solidFill>
            <a:round/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Łącznik prosty 87">
            <a:extLst>
              <a:ext uri="{FF2B5EF4-FFF2-40B4-BE49-F238E27FC236}">
                <a16:creationId xmlns:a16="http://schemas.microsoft.com/office/drawing/2014/main" id="{67E7160E-1170-5C8B-C5D4-4961C6F1A0FC}"/>
              </a:ext>
            </a:extLst>
          </p:cNvPr>
          <p:cNvCxnSpPr/>
          <p:nvPr/>
        </p:nvCxnSpPr>
        <p:spPr>
          <a:xfrm rot="16200000" flipH="1">
            <a:off x="6379346" y="3700724"/>
            <a:ext cx="1314450" cy="9525"/>
          </a:xfrm>
          <a:prstGeom prst="line">
            <a:avLst/>
          </a:prstGeom>
          <a:ln w="38100" cap="rnd">
            <a:solidFill>
              <a:srgbClr val="D9DF20"/>
            </a:solidFill>
            <a:round/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Łącznik prosty 90">
            <a:extLst>
              <a:ext uri="{FF2B5EF4-FFF2-40B4-BE49-F238E27FC236}">
                <a16:creationId xmlns:a16="http://schemas.microsoft.com/office/drawing/2014/main" id="{0B4935EB-3AE1-8E9C-D66B-DD9CE4DC6601}"/>
              </a:ext>
            </a:extLst>
          </p:cNvPr>
          <p:cNvCxnSpPr/>
          <p:nvPr/>
        </p:nvCxnSpPr>
        <p:spPr>
          <a:xfrm rot="16200000" flipH="1">
            <a:off x="8218256" y="3683471"/>
            <a:ext cx="1314450" cy="9525"/>
          </a:xfrm>
          <a:prstGeom prst="line">
            <a:avLst/>
          </a:prstGeom>
          <a:ln w="38100" cap="rnd">
            <a:solidFill>
              <a:srgbClr val="6DCFF6"/>
            </a:solidFill>
            <a:round/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 Box 15">
            <a:extLst>
              <a:ext uri="{FF2B5EF4-FFF2-40B4-BE49-F238E27FC236}">
                <a16:creationId xmlns:a16="http://schemas.microsoft.com/office/drawing/2014/main" id="{02BAD9B2-2F10-5A80-EE94-06AC6426E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468" y="3646489"/>
            <a:ext cx="193231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en-US" sz="1400" b="1" dirty="0">
                <a:ea typeface="+mj-ea"/>
                <a:cs typeface="Arial" pitchFamily="34" charset="0"/>
              </a:rPr>
              <a:t>Platformy </a:t>
            </a:r>
            <a:br>
              <a:rPr lang="pl-PL" altLang="en-US" sz="1400" b="1" dirty="0">
                <a:ea typeface="+mj-ea"/>
                <a:cs typeface="Arial" pitchFamily="34" charset="0"/>
              </a:rPr>
            </a:br>
            <a:r>
              <a:rPr lang="pl-PL" altLang="en-US" sz="1400" b="1" dirty="0">
                <a:ea typeface="+mj-ea"/>
                <a:cs typeface="Arial" pitchFamily="34" charset="0"/>
              </a:rPr>
              <a:t>robocze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en-US" sz="1400" dirty="0">
                <a:ea typeface="+mj-ea"/>
                <a:cs typeface="Arial" pitchFamily="34" charset="0"/>
              </a:rPr>
              <a:t>Systemowe bariery </a:t>
            </a:r>
            <a:br>
              <a:rPr lang="pl-PL" altLang="en-US" sz="1400" dirty="0">
                <a:ea typeface="+mj-ea"/>
                <a:cs typeface="Arial" pitchFamily="34" charset="0"/>
              </a:rPr>
            </a:br>
            <a:r>
              <a:rPr lang="pl-PL" altLang="en-US" sz="1400" dirty="0">
                <a:ea typeface="+mj-ea"/>
                <a:cs typeface="Arial" pitchFamily="34" charset="0"/>
              </a:rPr>
              <a:t>krawędziowe, </a:t>
            </a:r>
            <a:br>
              <a:rPr lang="pl-PL" altLang="en-US" sz="1400" dirty="0">
                <a:ea typeface="+mj-ea"/>
                <a:cs typeface="Arial" pitchFamily="34" charset="0"/>
              </a:rPr>
            </a:br>
            <a:r>
              <a:rPr lang="pl-PL" altLang="en-US" sz="1400" dirty="0">
                <a:ea typeface="+mj-ea"/>
                <a:cs typeface="Arial" pitchFamily="34" charset="0"/>
              </a:rPr>
              <a:t>rusztowania </a:t>
            </a:r>
            <a:br>
              <a:rPr lang="pl-PL" altLang="en-US" sz="1400" dirty="0">
                <a:ea typeface="+mj-ea"/>
                <a:cs typeface="Arial" pitchFamily="34" charset="0"/>
              </a:rPr>
            </a:br>
            <a:r>
              <a:rPr lang="pl-PL" altLang="en-US" sz="1400" dirty="0">
                <a:ea typeface="+mj-ea"/>
                <a:cs typeface="Arial" pitchFamily="34" charset="0"/>
              </a:rPr>
              <a:t>fasadowe/</a:t>
            </a:r>
            <a:br>
              <a:rPr lang="pl-PL" altLang="en-US" sz="1400" dirty="0">
                <a:ea typeface="+mj-ea"/>
                <a:cs typeface="Arial" pitchFamily="34" charset="0"/>
              </a:rPr>
            </a:br>
            <a:r>
              <a:rPr lang="pl-PL" altLang="en-US" sz="1400" dirty="0">
                <a:ea typeface="+mj-ea"/>
                <a:cs typeface="Arial" pitchFamily="34" charset="0"/>
              </a:rPr>
              <a:t>przejezdne</a:t>
            </a:r>
            <a:r>
              <a:rPr lang="en-GB" altLang="en-US" sz="1400" dirty="0">
                <a:ea typeface="+mj-ea"/>
                <a:cs typeface="Arial" pitchFamily="34" charset="0"/>
              </a:rPr>
              <a:t>, </a:t>
            </a:r>
            <a:br>
              <a:rPr lang="pl-PL" altLang="en-US" sz="1400" dirty="0">
                <a:ea typeface="+mj-ea"/>
                <a:cs typeface="Arial" pitchFamily="34" charset="0"/>
              </a:rPr>
            </a:br>
            <a:r>
              <a:rPr lang="pl-PL" altLang="en-US" sz="1400" dirty="0">
                <a:ea typeface="+mj-ea"/>
                <a:cs typeface="Arial" pitchFamily="34" charset="0"/>
              </a:rPr>
              <a:t>podnośniki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en-US" sz="1400" dirty="0">
                <a:ea typeface="+mj-ea"/>
                <a:cs typeface="Arial" pitchFamily="34" charset="0"/>
              </a:rPr>
              <a:t>koszowe/nożycowe</a:t>
            </a:r>
            <a:endParaRPr lang="en-GB" altLang="en-US" sz="1400" dirty="0">
              <a:ea typeface="+mj-ea"/>
              <a:cs typeface="Arial" pitchFamily="34" charset="0"/>
            </a:endParaRPr>
          </a:p>
        </p:txBody>
      </p:sp>
      <p:sp>
        <p:nvSpPr>
          <p:cNvPr id="94" name="Text Box 15">
            <a:extLst>
              <a:ext uri="{FF2B5EF4-FFF2-40B4-BE49-F238E27FC236}">
                <a16:creationId xmlns:a16="http://schemas.microsoft.com/office/drawing/2014/main" id="{177F92DA-F91B-4C30-627F-4D27F7B9D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9411" y="3650771"/>
            <a:ext cx="1794295" cy="1884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b="1" dirty="0">
                <a:cs typeface="Arial" pitchFamily="34" charset="0"/>
              </a:rPr>
              <a:t>Praca </a:t>
            </a:r>
            <a:br>
              <a:rPr lang="pl-PL" altLang="en-US" sz="1400" b="1" dirty="0">
                <a:cs typeface="Arial" pitchFamily="34" charset="0"/>
              </a:rPr>
            </a:br>
            <a:r>
              <a:rPr lang="pl-PL" altLang="en-US" sz="1400" b="1" dirty="0">
                <a:cs typeface="Arial" pitchFamily="34" charset="0"/>
              </a:rPr>
              <a:t>w ograniczeniu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dirty="0">
                <a:cs typeface="Arial" pitchFamily="34" charset="0"/>
              </a:rPr>
              <a:t>Szelki BHP</a:t>
            </a:r>
            <a:r>
              <a:rPr lang="en-GB" altLang="en-US" sz="1400" dirty="0">
                <a:cs typeface="Arial" pitchFamily="34" charset="0"/>
              </a:rPr>
              <a:t>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i ograniczonej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długości lina</a:t>
            </a:r>
            <a:r>
              <a:rPr lang="en-GB" altLang="en-US" sz="1400" dirty="0">
                <a:cs typeface="Arial" pitchFamily="34" charset="0"/>
              </a:rPr>
              <a:t>,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pozioma lina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kotwicząca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(„linka życia”)</a:t>
            </a:r>
            <a:endParaRPr lang="en-GB" altLang="en-US" sz="1400" dirty="0">
              <a:cs typeface="Arial" pitchFamily="34" charset="0"/>
            </a:endParaRPr>
          </a:p>
        </p:txBody>
      </p:sp>
      <p:sp>
        <p:nvSpPr>
          <p:cNvPr id="95" name="Text Box 15">
            <a:extLst>
              <a:ext uri="{FF2B5EF4-FFF2-40B4-BE49-F238E27FC236}">
                <a16:creationId xmlns:a16="http://schemas.microsoft.com/office/drawing/2014/main" id="{57AFF96F-8F79-167B-72F3-980291B32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4282" y="2182128"/>
            <a:ext cx="15700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200" dirty="0">
                <a:cs typeface="Arial" pitchFamily="34" charset="0"/>
              </a:rPr>
              <a:t>ZAPOBIEGANIE</a:t>
            </a:r>
            <a:endParaRPr lang="en-GB" altLang="en-US" sz="1200" dirty="0">
              <a:cs typeface="Arial" pitchFamily="34" charset="0"/>
            </a:endParaRPr>
          </a:p>
        </p:txBody>
      </p:sp>
      <p:sp>
        <p:nvSpPr>
          <p:cNvPr id="97" name="Text Box 15">
            <a:extLst>
              <a:ext uri="{FF2B5EF4-FFF2-40B4-BE49-F238E27FC236}">
                <a16:creationId xmlns:a16="http://schemas.microsoft.com/office/drawing/2014/main" id="{ACBD5D1C-E1FE-79B6-FA25-578077E68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9155" y="3646488"/>
            <a:ext cx="182879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b="1" dirty="0">
                <a:cs typeface="Arial" pitchFamily="34" charset="0"/>
              </a:rPr>
              <a:t>Powstrzymanie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b="1" dirty="0">
                <a:cs typeface="Arial" pitchFamily="34" charset="0"/>
              </a:rPr>
              <a:t>spadania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dirty="0">
                <a:cs typeface="Arial" pitchFamily="34" charset="0"/>
              </a:rPr>
              <a:t>Szelki BHP</a:t>
            </a:r>
            <a:r>
              <a:rPr lang="en-GB" altLang="en-US" sz="1400" dirty="0">
                <a:cs typeface="Arial" pitchFamily="34" charset="0"/>
              </a:rPr>
              <a:t>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 + amortyzator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 + linka,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 system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 samohamowny</a:t>
            </a:r>
            <a:r>
              <a:rPr lang="en-GB" altLang="en-US" sz="1400" dirty="0">
                <a:cs typeface="Arial" pitchFamily="34" charset="0"/>
              </a:rPr>
              <a:t>,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dostęp linowy</a:t>
            </a:r>
            <a:endParaRPr lang="en-GB" altLang="en-US" sz="1400" dirty="0">
              <a:cs typeface="Arial" pitchFamily="34" charset="0"/>
            </a:endParaRPr>
          </a:p>
        </p:txBody>
      </p:sp>
      <p:sp>
        <p:nvSpPr>
          <p:cNvPr id="99" name="Text Box 15">
            <a:extLst>
              <a:ext uri="{FF2B5EF4-FFF2-40B4-BE49-F238E27FC236}">
                <a16:creationId xmlns:a16="http://schemas.microsoft.com/office/drawing/2014/main" id="{8910F6AA-40CF-5A05-C546-E749DD8E1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3359" y="3812521"/>
            <a:ext cx="157000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sz="1400" dirty="0">
                <a:cs typeface="Arial" pitchFamily="34" charset="0"/>
              </a:rPr>
              <a:t>Drabina</a:t>
            </a:r>
            <a:r>
              <a:rPr lang="pl-PL" altLang="en-US" sz="1400" dirty="0">
                <a:cs typeface="Arial" pitchFamily="34" charset="0"/>
              </a:rPr>
              <a:t>,</a:t>
            </a:r>
            <a:r>
              <a:rPr lang="en-GB" altLang="en-US" sz="1400" dirty="0">
                <a:cs typeface="Arial" pitchFamily="34" charset="0"/>
              </a:rPr>
              <a:t>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p</a:t>
            </a:r>
            <a:r>
              <a:rPr lang="pl-PL" sz="1400" dirty="0">
                <a:cs typeface="Arial" pitchFamily="34" charset="0"/>
              </a:rPr>
              <a:t>odest-taboret,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s</a:t>
            </a:r>
            <a:r>
              <a:rPr lang="pl-PL" sz="1400" dirty="0">
                <a:cs typeface="Arial" pitchFamily="34" charset="0"/>
              </a:rPr>
              <a:t>zczudła</a:t>
            </a:r>
            <a:r>
              <a:rPr lang="en-GB" altLang="en-US" sz="1400" dirty="0">
                <a:cs typeface="Arial" pitchFamily="34" charset="0"/>
              </a:rPr>
              <a:t> </a:t>
            </a:r>
          </a:p>
        </p:txBody>
      </p:sp>
      <p:sp>
        <p:nvSpPr>
          <p:cNvPr id="102" name="Text Box 15">
            <a:extLst>
              <a:ext uri="{FF2B5EF4-FFF2-40B4-BE49-F238E27FC236}">
                <a16:creationId xmlns:a16="http://schemas.microsoft.com/office/drawing/2014/main" id="{07A2DE2F-0967-AC87-4A32-C5DF51B6A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623" y="3812521"/>
            <a:ext cx="157000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dirty="0">
                <a:cs typeface="Arial" pitchFamily="34" charset="0"/>
              </a:rPr>
              <a:t>Siatki BHP,</a:t>
            </a:r>
            <a:r>
              <a:rPr lang="en-GB" altLang="en-US" sz="1400" dirty="0">
                <a:cs typeface="Arial" pitchFamily="34" charset="0"/>
              </a:rPr>
              <a:t>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poduszki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powietrzne</a:t>
            </a:r>
            <a:r>
              <a:rPr lang="en-GB" altLang="en-US" sz="1400" dirty="0">
                <a:cs typeface="Arial" pitchFamily="34" charset="0"/>
              </a:rPr>
              <a:t> </a:t>
            </a:r>
          </a:p>
        </p:txBody>
      </p:sp>
      <p:sp>
        <p:nvSpPr>
          <p:cNvPr id="108" name="Text Box 15">
            <a:extLst>
              <a:ext uri="{FF2B5EF4-FFF2-40B4-BE49-F238E27FC236}">
                <a16:creationId xmlns:a16="http://schemas.microsoft.com/office/drawing/2014/main" id="{06FE625C-DA81-0264-5B41-99ACEDF1E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1275" y="2182128"/>
            <a:ext cx="15700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200" dirty="0">
                <a:cs typeface="Arial" pitchFamily="34" charset="0"/>
              </a:rPr>
              <a:t>MINIMALIZOWANIE</a:t>
            </a:r>
            <a:endParaRPr lang="en-GB" altLang="en-US" sz="1200" dirty="0">
              <a:cs typeface="Arial" pitchFamily="34" charset="0"/>
            </a:endParaRPr>
          </a:p>
        </p:txBody>
      </p:sp>
      <p:pic>
        <p:nvPicPr>
          <p:cNvPr id="109" name="Obraz 108" descr="osobiste.png">
            <a:extLst>
              <a:ext uri="{FF2B5EF4-FFF2-40B4-BE49-F238E27FC236}">
                <a16:creationId xmlns:a16="http://schemas.microsoft.com/office/drawing/2014/main" id="{43973555-4214-6A7E-47BA-3372850156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224" y="4481072"/>
            <a:ext cx="211734" cy="350859"/>
          </a:xfrm>
          <a:prstGeom prst="rect">
            <a:avLst/>
          </a:prstGeom>
        </p:spPr>
      </p:pic>
      <p:pic>
        <p:nvPicPr>
          <p:cNvPr id="110" name="Obraz 109" descr="zbiorowe.png">
            <a:extLst>
              <a:ext uri="{FF2B5EF4-FFF2-40B4-BE49-F238E27FC236}">
                <a16:creationId xmlns:a16="http://schemas.microsoft.com/office/drawing/2014/main" id="{DA160CA2-64C2-6521-B12E-2C7A3D8082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6486" y="4481072"/>
            <a:ext cx="517990" cy="350859"/>
          </a:xfrm>
          <a:prstGeom prst="rect">
            <a:avLst/>
          </a:prstGeom>
        </p:spPr>
      </p:pic>
      <p:pic>
        <p:nvPicPr>
          <p:cNvPr id="111" name="Obraz 110" descr="zbiorowe.png">
            <a:extLst>
              <a:ext uri="{FF2B5EF4-FFF2-40B4-BE49-F238E27FC236}">
                <a16:creationId xmlns:a16="http://schemas.microsoft.com/office/drawing/2014/main" id="{F8645AD5-E00C-C029-1079-1B97310445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161" y="4481072"/>
            <a:ext cx="517990" cy="350859"/>
          </a:xfrm>
          <a:prstGeom prst="rect">
            <a:avLst/>
          </a:prstGeom>
        </p:spPr>
      </p:pic>
      <p:pic>
        <p:nvPicPr>
          <p:cNvPr id="112" name="Obraz 111" descr="osobiste.png">
            <a:extLst>
              <a:ext uri="{FF2B5EF4-FFF2-40B4-BE49-F238E27FC236}">
                <a16:creationId xmlns:a16="http://schemas.microsoft.com/office/drawing/2014/main" id="{3D7142B0-BA4E-D45C-4D97-80B7443FDB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324" y="4481072"/>
            <a:ext cx="211734" cy="350859"/>
          </a:xfrm>
          <a:prstGeom prst="rect">
            <a:avLst/>
          </a:prstGeom>
        </p:spPr>
      </p:pic>
      <p:sp>
        <p:nvSpPr>
          <p:cNvPr id="114" name="Text Box 15">
            <a:extLst>
              <a:ext uri="{FF2B5EF4-FFF2-40B4-BE49-F238E27FC236}">
                <a16:creationId xmlns:a16="http://schemas.microsoft.com/office/drawing/2014/main" id="{FEB96FD3-3AB5-2D33-C6AC-ADFAB1D96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7353" y="2182128"/>
            <a:ext cx="15700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200" dirty="0">
                <a:cs typeface="Arial" pitchFamily="34" charset="0"/>
              </a:rPr>
              <a:t>OSTATECZNOŚĆ</a:t>
            </a:r>
            <a:endParaRPr lang="en-GB" altLang="en-US" sz="1200" dirty="0">
              <a:cs typeface="Arial" pitchFamily="34" charset="0"/>
            </a:endParaRPr>
          </a:p>
        </p:txBody>
      </p:sp>
      <p:sp>
        <p:nvSpPr>
          <p:cNvPr id="115" name="Text Box 26">
            <a:extLst>
              <a:ext uri="{FF2B5EF4-FFF2-40B4-BE49-F238E27FC236}">
                <a16:creationId xmlns:a16="http://schemas.microsoft.com/office/drawing/2014/main" id="{2574E5EB-B4FC-E3EA-874E-DD321294D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1486920"/>
            <a:ext cx="115421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pl-PL" altLang="en-US" sz="1600" u="sng" dirty="0">
                <a:uFill>
                  <a:solidFill>
                    <a:srgbClr val="6DCFF6"/>
                  </a:solidFill>
                </a:uFill>
                <a:ea typeface="+mj-ea"/>
                <a:cs typeface="Arial" pitchFamily="34" charset="0"/>
              </a:rPr>
              <a:t>UNIKAJ</a:t>
            </a:r>
            <a:r>
              <a:rPr lang="pl-PL" altLang="en-US" sz="1600" dirty="0">
                <a:ea typeface="+mj-ea"/>
                <a:cs typeface="Arial" pitchFamily="34" charset="0"/>
              </a:rPr>
              <a:t> → </a:t>
            </a:r>
            <a:r>
              <a:rPr lang="pl-PL" altLang="en-US" sz="1600" u="sng" dirty="0">
                <a:uFill>
                  <a:solidFill>
                    <a:srgbClr val="D9DF20"/>
                  </a:solidFill>
                </a:uFill>
                <a:ea typeface="+mj-ea"/>
                <a:cs typeface="Arial" pitchFamily="34" charset="0"/>
              </a:rPr>
              <a:t>ZAPOBIEGAJ ( Upadki ) </a:t>
            </a:r>
            <a:r>
              <a:rPr lang="pl-PL" altLang="en-US" sz="1600" dirty="0">
                <a:ea typeface="+mj-ea"/>
                <a:cs typeface="Arial" pitchFamily="34" charset="0"/>
              </a:rPr>
              <a:t>→ </a:t>
            </a:r>
            <a:r>
              <a:rPr lang="pl-PL" altLang="en-US" sz="1600" u="sng" dirty="0">
                <a:uFill>
                  <a:solidFill>
                    <a:srgbClr val="FB3162"/>
                  </a:solidFill>
                </a:uFill>
                <a:ea typeface="+mj-ea"/>
                <a:cs typeface="Arial" pitchFamily="34" charset="0"/>
              </a:rPr>
              <a:t>MINIMALIZUJ ( Odległość i Konsekwencje )</a:t>
            </a:r>
            <a:endParaRPr lang="en-GB" altLang="en-US" sz="1600" u="sng" dirty="0">
              <a:solidFill>
                <a:schemeClr val="bg1"/>
              </a:solidFill>
              <a:uFill>
                <a:solidFill>
                  <a:srgbClr val="FB3162"/>
                </a:solidFill>
              </a:u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628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1">
            <a:extLst>
              <a:ext uri="{FF2B5EF4-FFF2-40B4-BE49-F238E27FC236}">
                <a16:creationId xmlns:a16="http://schemas.microsoft.com/office/drawing/2014/main" id="{1DF58D20-F231-869B-E2C8-D0CA27998D6D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E24C976C-0AD7-EA75-5E82-2C94B1FE3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507899"/>
            <a:ext cx="11542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Zabezpieczenie krawędzi przy pracach na wysokości musi być wykonane w wysokim standardzie</a:t>
            </a:r>
            <a:r>
              <a:rPr lang="en-US" altLang="en-US" sz="1600" dirty="0">
                <a:cs typeface="Arial" pitchFamily="34" charset="0"/>
              </a:rPr>
              <a:t>.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Na rynku mamy do wyboru wiele rozwiązań systemowych zabezpieczenia krawędzi.</a:t>
            </a:r>
            <a:endParaRPr lang="en-US" altLang="en-US" sz="1600" dirty="0">
              <a:cs typeface="Arial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CEE5F28-7955-4F77-9F0D-C2948A5A2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14" y="1066620"/>
            <a:ext cx="3600156" cy="199662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17D5152-C783-4CBC-BBE4-62D5A6A9E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6676" y="3148490"/>
            <a:ext cx="3074273" cy="222408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DEB6AF4-FBB4-4AAC-B4B8-A6EADCBBB5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870" y="1129100"/>
            <a:ext cx="3600156" cy="4134030"/>
          </a:xfrm>
          <a:prstGeom prst="rect">
            <a:avLst/>
          </a:prstGeom>
        </p:spPr>
      </p:pic>
      <p:pic>
        <p:nvPicPr>
          <p:cNvPr id="14" name="Obraz 13" descr="Obraz zawierający niebo, zewnętrzne&#10;&#10;Opis wygenerowany automatycznie">
            <a:extLst>
              <a:ext uri="{FF2B5EF4-FFF2-40B4-BE49-F238E27FC236}">
                <a16:creationId xmlns:a16="http://schemas.microsoft.com/office/drawing/2014/main" id="{F6F774A9-30E8-499B-8735-C3040865BF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5196" y="1129100"/>
            <a:ext cx="3840079" cy="4134030"/>
          </a:xfrm>
          <a:prstGeom prst="rect">
            <a:avLst/>
          </a:prstGeom>
        </p:spPr>
      </p:pic>
      <p:sp>
        <p:nvSpPr>
          <p:cNvPr id="8" name="Tytuł 35">
            <a:extLst>
              <a:ext uri="{FF2B5EF4-FFF2-40B4-BE49-F238E27FC236}">
                <a16:creationId xmlns:a16="http://schemas.microsoft.com/office/drawing/2014/main" id="{95DBB62F-B6C4-0E59-B10E-1ED8A46B2325}"/>
              </a:ext>
            </a:extLst>
          </p:cNvPr>
          <p:cNvSpPr txBox="1">
            <a:spLocks/>
          </p:cNvSpPr>
          <p:nvPr/>
        </p:nvSpPr>
        <p:spPr>
          <a:xfrm>
            <a:off x="2028628" y="147367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latin typeface="Arial Nova Cond" panose="020B0506020202020204" pitchFamily="34" charset="0"/>
              </a:rPr>
              <a:t>Obowiązkowe użycie systemowych zabezpieczeń krawędziowych</a:t>
            </a:r>
          </a:p>
        </p:txBody>
      </p:sp>
    </p:spTree>
    <p:extLst>
      <p:ext uri="{BB962C8B-B14F-4D97-AF65-F5344CB8AC3E}">
        <p14:creationId xmlns:p14="http://schemas.microsoft.com/office/powerpoint/2010/main" val="1603219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wewnątrz, budynek, ściana, łazienka&#10;&#10;Opis wygenerowany przy bardzo wysokim poziomie pewności">
            <a:extLst>
              <a:ext uri="{FF2B5EF4-FFF2-40B4-BE49-F238E27FC236}">
                <a16:creationId xmlns:a16="http://schemas.microsoft.com/office/drawing/2014/main" id="{EF1EEEE7-C5E5-4C89-9A3B-129C32133C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64343" y="1774096"/>
            <a:ext cx="3530207" cy="2846651"/>
          </a:xfrm>
          <a:prstGeom prst="rect">
            <a:avLst/>
          </a:prstGeom>
        </p:spPr>
      </p:pic>
      <p:pic>
        <p:nvPicPr>
          <p:cNvPr id="6" name="Obraz 5" descr="Obraz zawierający wewnątrz, ściana, podłoże, budynek&#10;&#10;Opis wygenerowany przy bardzo wysokim poziomie pewności">
            <a:extLst>
              <a:ext uri="{FF2B5EF4-FFF2-40B4-BE49-F238E27FC236}">
                <a16:creationId xmlns:a16="http://schemas.microsoft.com/office/drawing/2014/main" id="{214A9ACB-7F73-4E48-BBBB-186AEE0F82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238" y="1432318"/>
            <a:ext cx="4437587" cy="353534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2FF4AEC-CB7C-4612-8B89-625D4CA170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1450" y="1432317"/>
            <a:ext cx="4152900" cy="3547355"/>
          </a:xfrm>
          <a:prstGeom prst="rect">
            <a:avLst/>
          </a:prstGeom>
        </p:spPr>
      </p:pic>
      <p:sp>
        <p:nvSpPr>
          <p:cNvPr id="10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261677"/>
            <a:ext cx="115421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Planowanie i dobór środków kontroli oparty jest na Ocenie Ryzyka. W kontekście statystyk wypadkowych,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praca na wysokości jest szczególnie niebezpieczna i należy ją traktować poważnie nawet na małych wysokościach.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Dlatego rekomendowane jest zastosowanie obarierowania podestu roboczego począwszy od wysokości 0,5m. </a:t>
            </a:r>
            <a:endParaRPr lang="en-US" altLang="en-US" sz="1600" dirty="0">
              <a:cs typeface="Arial" pitchFamily="34" charset="0"/>
            </a:endParaRPr>
          </a:p>
        </p:txBody>
      </p:sp>
      <p:sp>
        <p:nvSpPr>
          <p:cNvPr id="8" name="Tytuł 35">
            <a:extLst>
              <a:ext uri="{FF2B5EF4-FFF2-40B4-BE49-F238E27FC236}">
                <a16:creationId xmlns:a16="http://schemas.microsoft.com/office/drawing/2014/main" id="{77D16DBF-D321-19E9-1517-6B59D1DEE10D}"/>
              </a:ext>
            </a:extLst>
          </p:cNvPr>
          <p:cNvSpPr txBox="1">
            <a:spLocks/>
          </p:cNvSpPr>
          <p:nvPr/>
        </p:nvSpPr>
        <p:spPr>
          <a:xfrm>
            <a:off x="2083980" y="37943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latin typeface="Arial Nova Cond" panose="020B0506020202020204" pitchFamily="34" charset="0"/>
              </a:rPr>
              <a:t>Platformy do pracy na małych wysokościach</a:t>
            </a:r>
          </a:p>
        </p:txBody>
      </p:sp>
    </p:spTree>
    <p:extLst>
      <p:ext uri="{BB962C8B-B14F-4D97-AF65-F5344CB8AC3E}">
        <p14:creationId xmlns:p14="http://schemas.microsoft.com/office/powerpoint/2010/main" val="1656708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/>
          <p:cNvGrpSpPr/>
          <p:nvPr/>
        </p:nvGrpSpPr>
        <p:grpSpPr>
          <a:xfrm>
            <a:off x="1831251" y="1186173"/>
            <a:ext cx="1967135" cy="3922579"/>
            <a:chOff x="1378766" y="1417266"/>
            <a:chExt cx="1625671" cy="3241680"/>
          </a:xfrm>
        </p:grpSpPr>
        <p:pic>
          <p:nvPicPr>
            <p:cNvPr id="9" name="Google Shape;1887;p54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1428728" y="1684091"/>
              <a:ext cx="1531450" cy="2705874"/>
            </a:xfrm>
            <a:prstGeom prst="rect">
              <a:avLst/>
            </a:prstGeom>
            <a:noFill/>
            <a:ln>
              <a:solidFill>
                <a:srgbClr val="535459"/>
              </a:solidFill>
            </a:ln>
          </p:spPr>
        </p:pic>
        <p:sp>
          <p:nvSpPr>
            <p:cNvPr id="10" name="Google Shape;1888;p54"/>
            <p:cNvSpPr/>
            <p:nvPr/>
          </p:nvSpPr>
          <p:spPr>
            <a:xfrm>
              <a:off x="1378766" y="1417266"/>
              <a:ext cx="1625671" cy="3241680"/>
            </a:xfrm>
            <a:custGeom>
              <a:avLst/>
              <a:gdLst/>
              <a:ahLst/>
              <a:cxnLst/>
              <a:rect l="l" t="t" r="r" b="b"/>
              <a:pathLst>
                <a:path w="103480" h="206345" extrusionOk="0">
                  <a:moveTo>
                    <a:pt x="61741" y="8558"/>
                  </a:moveTo>
                  <a:cubicBezTo>
                    <a:pt x="62649" y="8558"/>
                    <a:pt x="62637" y="9975"/>
                    <a:pt x="61704" y="9975"/>
                  </a:cubicBezTo>
                  <a:cubicBezTo>
                    <a:pt x="61677" y="9975"/>
                    <a:pt x="61650" y="9973"/>
                    <a:pt x="61623" y="9971"/>
                  </a:cubicBezTo>
                  <a:lnTo>
                    <a:pt x="40979" y="9971"/>
                  </a:lnTo>
                  <a:cubicBezTo>
                    <a:pt x="40952" y="9973"/>
                    <a:pt x="40925" y="9975"/>
                    <a:pt x="40898" y="9975"/>
                  </a:cubicBezTo>
                  <a:cubicBezTo>
                    <a:pt x="39965" y="9975"/>
                    <a:pt x="39952" y="8558"/>
                    <a:pt x="40861" y="8558"/>
                  </a:cubicBezTo>
                  <a:cubicBezTo>
                    <a:pt x="40899" y="8558"/>
                    <a:pt x="40938" y="8561"/>
                    <a:pt x="40979" y="8566"/>
                  </a:cubicBezTo>
                  <a:lnTo>
                    <a:pt x="61623" y="8566"/>
                  </a:lnTo>
                  <a:cubicBezTo>
                    <a:pt x="61664" y="8561"/>
                    <a:pt x="61703" y="8558"/>
                    <a:pt x="61741" y="8558"/>
                  </a:cubicBezTo>
                  <a:close/>
                  <a:moveTo>
                    <a:pt x="100713" y="16164"/>
                  </a:moveTo>
                  <a:lnTo>
                    <a:pt x="100713" y="189567"/>
                  </a:lnTo>
                  <a:lnTo>
                    <a:pt x="2987" y="189567"/>
                  </a:lnTo>
                  <a:lnTo>
                    <a:pt x="2987" y="16164"/>
                  </a:lnTo>
                  <a:close/>
                  <a:moveTo>
                    <a:pt x="22357" y="196638"/>
                  </a:moveTo>
                  <a:lnTo>
                    <a:pt x="22313" y="197165"/>
                  </a:lnTo>
                  <a:lnTo>
                    <a:pt x="18448" y="197165"/>
                  </a:lnTo>
                  <a:lnTo>
                    <a:pt x="18448" y="196638"/>
                  </a:lnTo>
                  <a:close/>
                  <a:moveTo>
                    <a:pt x="53277" y="196726"/>
                  </a:moveTo>
                  <a:cubicBezTo>
                    <a:pt x="53365" y="196726"/>
                    <a:pt x="53453" y="196814"/>
                    <a:pt x="53453" y="196945"/>
                  </a:cubicBezTo>
                  <a:lnTo>
                    <a:pt x="53453" y="199976"/>
                  </a:lnTo>
                  <a:cubicBezTo>
                    <a:pt x="53453" y="200064"/>
                    <a:pt x="53365" y="200152"/>
                    <a:pt x="53234" y="200152"/>
                  </a:cubicBezTo>
                  <a:lnTo>
                    <a:pt x="50203" y="200152"/>
                  </a:lnTo>
                  <a:cubicBezTo>
                    <a:pt x="50071" y="200152"/>
                    <a:pt x="49983" y="200064"/>
                    <a:pt x="49983" y="199976"/>
                  </a:cubicBezTo>
                  <a:lnTo>
                    <a:pt x="49983" y="196945"/>
                  </a:lnTo>
                  <a:cubicBezTo>
                    <a:pt x="49983" y="196814"/>
                    <a:pt x="50071" y="196726"/>
                    <a:pt x="50203" y="196726"/>
                  </a:cubicBezTo>
                  <a:close/>
                  <a:moveTo>
                    <a:pt x="80706" y="196517"/>
                  </a:moveTo>
                  <a:cubicBezTo>
                    <a:pt x="80761" y="196517"/>
                    <a:pt x="80816" y="196528"/>
                    <a:pt x="80860" y="196550"/>
                  </a:cubicBezTo>
                  <a:cubicBezTo>
                    <a:pt x="80948" y="196638"/>
                    <a:pt x="80948" y="196770"/>
                    <a:pt x="80860" y="196858"/>
                  </a:cubicBezTo>
                  <a:lnTo>
                    <a:pt x="79455" y="198263"/>
                  </a:lnTo>
                  <a:cubicBezTo>
                    <a:pt x="79367" y="198351"/>
                    <a:pt x="79323" y="198439"/>
                    <a:pt x="79323" y="198527"/>
                  </a:cubicBezTo>
                  <a:cubicBezTo>
                    <a:pt x="79323" y="198614"/>
                    <a:pt x="79367" y="198702"/>
                    <a:pt x="79455" y="198790"/>
                  </a:cubicBezTo>
                  <a:lnTo>
                    <a:pt x="80860" y="200196"/>
                  </a:lnTo>
                  <a:cubicBezTo>
                    <a:pt x="80948" y="200284"/>
                    <a:pt x="80948" y="200415"/>
                    <a:pt x="80860" y="200503"/>
                  </a:cubicBezTo>
                  <a:cubicBezTo>
                    <a:pt x="80816" y="200547"/>
                    <a:pt x="80761" y="200569"/>
                    <a:pt x="80706" y="200569"/>
                  </a:cubicBezTo>
                  <a:cubicBezTo>
                    <a:pt x="80652" y="200569"/>
                    <a:pt x="80597" y="200547"/>
                    <a:pt x="80553" y="200503"/>
                  </a:cubicBezTo>
                  <a:lnTo>
                    <a:pt x="79147" y="199098"/>
                  </a:lnTo>
                  <a:cubicBezTo>
                    <a:pt x="79015" y="198922"/>
                    <a:pt x="78928" y="198746"/>
                    <a:pt x="78928" y="198527"/>
                  </a:cubicBezTo>
                  <a:cubicBezTo>
                    <a:pt x="78928" y="198307"/>
                    <a:pt x="79015" y="198131"/>
                    <a:pt x="79147" y="198000"/>
                  </a:cubicBezTo>
                  <a:lnTo>
                    <a:pt x="80553" y="196550"/>
                  </a:lnTo>
                  <a:cubicBezTo>
                    <a:pt x="80597" y="196528"/>
                    <a:pt x="80652" y="196517"/>
                    <a:pt x="80706" y="196517"/>
                  </a:cubicBezTo>
                  <a:close/>
                  <a:moveTo>
                    <a:pt x="15461" y="1"/>
                  </a:moveTo>
                  <a:cubicBezTo>
                    <a:pt x="6940" y="1"/>
                    <a:pt x="1" y="6941"/>
                    <a:pt x="1" y="15461"/>
                  </a:cubicBezTo>
                  <a:lnTo>
                    <a:pt x="1" y="190884"/>
                  </a:lnTo>
                  <a:cubicBezTo>
                    <a:pt x="1" y="199405"/>
                    <a:pt x="6940" y="206345"/>
                    <a:pt x="15461" y="206345"/>
                  </a:cubicBezTo>
                  <a:lnTo>
                    <a:pt x="88019" y="206345"/>
                  </a:lnTo>
                  <a:cubicBezTo>
                    <a:pt x="96540" y="206345"/>
                    <a:pt x="103480" y="199405"/>
                    <a:pt x="103480" y="190884"/>
                  </a:cubicBezTo>
                  <a:lnTo>
                    <a:pt x="103480" y="15461"/>
                  </a:lnTo>
                  <a:cubicBezTo>
                    <a:pt x="103480" y="6941"/>
                    <a:pt x="96540" y="1"/>
                    <a:pt x="88019" y="1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5354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1" name="Symbol zastępczy zawartości 33">
            <a:extLst>
              <a:ext uri="{FF2B5EF4-FFF2-40B4-BE49-F238E27FC236}">
                <a16:creationId xmlns:a16="http://schemas.microsoft.com/office/drawing/2014/main" id="{51C879A3-02D2-4609-AD7E-64B746A01749}"/>
              </a:ext>
            </a:extLst>
          </p:cNvPr>
          <p:cNvSpPr txBox="1">
            <a:spLocks/>
          </p:cNvSpPr>
          <p:nvPr/>
        </p:nvSpPr>
        <p:spPr>
          <a:xfrm>
            <a:off x="5009404" y="2508184"/>
            <a:ext cx="6438901" cy="22750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PROSZĘ WYŁĄCZYĆ/WYCISZYĆ TELEFONY</a:t>
            </a:r>
          </a:p>
          <a:p>
            <a:pPr>
              <a:buClr>
                <a:srgbClr val="000000"/>
              </a:buClr>
              <a:defRPr/>
            </a:pPr>
            <a:r>
              <a:rPr lang="pl-PL" sz="2000" kern="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Please</a:t>
            </a:r>
            <a:r>
              <a:rPr lang="pl-PL" sz="20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pl-PL" sz="2000" kern="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turn</a:t>
            </a:r>
            <a:r>
              <a:rPr lang="pl-PL" sz="20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off/ </a:t>
            </a:r>
            <a:r>
              <a:rPr lang="pl-PL" sz="2000" kern="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mute</a:t>
            </a:r>
            <a:r>
              <a:rPr lang="pl-PL" sz="20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pl-PL" sz="2000" kern="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your</a:t>
            </a:r>
            <a:r>
              <a:rPr lang="pl-PL" sz="20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mobile phones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otham Book" pitchFamily="50" charset="0"/>
              <a:cs typeface="Gotham Book" pitchFamily="50" charset="0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66700" y="1943701"/>
            <a:ext cx="683078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pl-PL" dirty="0">
                <a:latin typeface="Arial" pitchFamily="34" charset="0"/>
                <a:cs typeface="Arial" pitchFamily="34" charset="0"/>
              </a:rPr>
              <a:t>Montaż zgodnie z Instrukcją DTR.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pl-PL" dirty="0">
                <a:latin typeface="Arial" pitchFamily="34" charset="0"/>
                <a:cs typeface="Arial" pitchFamily="34" charset="0"/>
              </a:rPr>
              <a:t>Montaż i informacja (karta) na rusztowaniu.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pl-PL" dirty="0">
                <a:latin typeface="Arial" pitchFamily="34" charset="0"/>
                <a:cs typeface="Arial" pitchFamily="34" charset="0"/>
              </a:rPr>
              <a:t>Kompletność rusztowań (poręcz górna, poręcz </a:t>
            </a:r>
            <a:br>
              <a:rPr lang="pl-PL" dirty="0">
                <a:latin typeface="Arial" pitchFamily="34" charset="0"/>
                <a:cs typeface="Arial" pitchFamily="34" charset="0"/>
              </a:rPr>
            </a:br>
            <a:r>
              <a:rPr lang="pl-PL" dirty="0">
                <a:latin typeface="Arial" pitchFamily="34" charset="0"/>
                <a:cs typeface="Arial" pitchFamily="34" charset="0"/>
              </a:rPr>
              <a:t>pośrednia, </a:t>
            </a:r>
            <a:r>
              <a:rPr lang="pl-PL" dirty="0" err="1">
                <a:latin typeface="Arial" pitchFamily="34" charset="0"/>
                <a:cs typeface="Arial" pitchFamily="34" charset="0"/>
              </a:rPr>
              <a:t>bortnica</a:t>
            </a:r>
            <a:r>
              <a:rPr lang="pl-PL" dirty="0">
                <a:latin typeface="Arial" pitchFamily="34" charset="0"/>
                <a:cs typeface="Arial" pitchFamily="34" charset="0"/>
              </a:rPr>
              <a:t>).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pl-PL" dirty="0">
                <a:latin typeface="Arial" pitchFamily="34" charset="0"/>
                <a:cs typeface="Arial" pitchFamily="34" charset="0"/>
              </a:rPr>
              <a:t>Blokady na kołach (co najmniej dwa poprzecznie).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pl-PL" dirty="0">
                <a:latin typeface="Arial" pitchFamily="34" charset="0"/>
                <a:cs typeface="Arial" pitchFamily="34" charset="0"/>
              </a:rPr>
              <a:t>Opcjonalnie stosowanie zastrzałów (zwiększenie </a:t>
            </a:r>
            <a:br>
              <a:rPr lang="pl-PL" dirty="0">
                <a:latin typeface="Arial" pitchFamily="34" charset="0"/>
                <a:cs typeface="Arial" pitchFamily="34" charset="0"/>
              </a:rPr>
            </a:br>
            <a:r>
              <a:rPr lang="pl-PL" dirty="0">
                <a:latin typeface="Arial" pitchFamily="34" charset="0"/>
                <a:cs typeface="Arial" pitchFamily="34" charset="0"/>
              </a:rPr>
              <a:t>stateczności rusztowania).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A63CB6E-9918-459E-B18C-32E1A7D30C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4838" y="295275"/>
            <a:ext cx="4290562" cy="588532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6C04E833-173E-4233-9D92-491DE0C78E00}"/>
              </a:ext>
            </a:extLst>
          </p:cNvPr>
          <p:cNvSpPr/>
          <p:nvPr/>
        </p:nvSpPr>
        <p:spPr>
          <a:xfrm rot="21358658">
            <a:off x="8740369" y="3545202"/>
            <a:ext cx="364064" cy="370027"/>
          </a:xfrm>
          <a:prstGeom prst="rect">
            <a:avLst/>
          </a:prstGeom>
          <a:solidFill>
            <a:srgbClr val="D9D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E0123A1-CCC4-4D3F-A02D-AFE74A2F8C3E}"/>
              </a:ext>
            </a:extLst>
          </p:cNvPr>
          <p:cNvSpPr txBox="1"/>
          <p:nvPr/>
        </p:nvSpPr>
        <p:spPr>
          <a:xfrm>
            <a:off x="5664442" y="787776"/>
            <a:ext cx="24418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>
                <a:uFill>
                  <a:solidFill>
                    <a:srgbClr val="FB3162"/>
                  </a:solidFill>
                </a:uFill>
                <a:latin typeface="Arial" pitchFamily="34" charset="0"/>
                <a:cs typeface="Arial" pitchFamily="34" charset="0"/>
              </a:rPr>
              <a:t>Poręcz główna 110/100cm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EB08364-0867-4E7B-AE27-199F4A0E3BAE}"/>
              </a:ext>
            </a:extLst>
          </p:cNvPr>
          <p:cNvSpPr txBox="1"/>
          <p:nvPr/>
        </p:nvSpPr>
        <p:spPr>
          <a:xfrm>
            <a:off x="5510683" y="1450649"/>
            <a:ext cx="259558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>
                <a:uFill>
                  <a:solidFill>
                    <a:srgbClr val="FB3162"/>
                  </a:solidFill>
                </a:uFill>
                <a:latin typeface="Arial" pitchFamily="34" charset="0"/>
                <a:cs typeface="Arial" pitchFamily="34" charset="0"/>
              </a:rPr>
              <a:t>Poręcz średnia ½ odległości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8ACAF51-5612-4A64-BC9B-BA85461B28AF}"/>
              </a:ext>
            </a:extLst>
          </p:cNvPr>
          <p:cNvSpPr txBox="1"/>
          <p:nvPr/>
        </p:nvSpPr>
        <p:spPr>
          <a:xfrm>
            <a:off x="7214674" y="2029769"/>
            <a:ext cx="8915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 err="1">
                <a:uFill>
                  <a:solidFill>
                    <a:srgbClr val="FB3162"/>
                  </a:solidFill>
                </a:uFill>
                <a:latin typeface="Arial" pitchFamily="34" charset="0"/>
                <a:cs typeface="Arial" pitchFamily="34" charset="0"/>
              </a:rPr>
              <a:t>Bortnica</a:t>
            </a:r>
            <a:endParaRPr lang="pl-PL" sz="1500" u="heavy" dirty="0">
              <a:uFill>
                <a:solidFill>
                  <a:srgbClr val="FB3162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7C6275D-35F9-4AF5-BC02-19AE6F50ED66}"/>
              </a:ext>
            </a:extLst>
          </p:cNvPr>
          <p:cNvSpPr txBox="1"/>
          <p:nvPr/>
        </p:nvSpPr>
        <p:spPr>
          <a:xfrm>
            <a:off x="6665997" y="5111005"/>
            <a:ext cx="8691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>
                <a:uFill>
                  <a:solidFill>
                    <a:srgbClr val="6DCFF6"/>
                  </a:solidFill>
                </a:uFill>
                <a:latin typeface="Arial" pitchFamily="34" charset="0"/>
                <a:cs typeface="Arial" pitchFamily="34" charset="0"/>
              </a:rPr>
              <a:t>Zastrzał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9D8FEA3-573E-413F-B9AA-1F4225A43F30}"/>
              </a:ext>
            </a:extLst>
          </p:cNvPr>
          <p:cNvSpPr txBox="1"/>
          <p:nvPr/>
        </p:nvSpPr>
        <p:spPr>
          <a:xfrm>
            <a:off x="9805437" y="5872818"/>
            <a:ext cx="8691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>
                <a:uFill>
                  <a:solidFill>
                    <a:srgbClr val="6DCFF6"/>
                  </a:solidFill>
                </a:uFill>
                <a:latin typeface="Arial" pitchFamily="34" charset="0"/>
                <a:cs typeface="Arial" pitchFamily="34" charset="0"/>
              </a:rPr>
              <a:t>Zastrzał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EEE07AC-B28B-427C-A4B8-FF2D2D8057D9}"/>
              </a:ext>
            </a:extLst>
          </p:cNvPr>
          <p:cNvSpPr txBox="1"/>
          <p:nvPr/>
        </p:nvSpPr>
        <p:spPr>
          <a:xfrm>
            <a:off x="6616694" y="3416498"/>
            <a:ext cx="128913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>
                <a:uFill>
                  <a:solidFill>
                    <a:srgbClr val="D9DF20"/>
                  </a:solidFill>
                </a:uFill>
                <a:latin typeface="Arial" pitchFamily="34" charset="0"/>
                <a:cs typeface="Arial" pitchFamily="34" charset="0"/>
              </a:rPr>
              <a:t>Karta</a:t>
            </a:r>
          </a:p>
          <a:p>
            <a:pPr algn="r"/>
            <a:r>
              <a:rPr lang="pl-PL" sz="1500" u="heavy" dirty="0">
                <a:uFill>
                  <a:solidFill>
                    <a:srgbClr val="D9DF20"/>
                  </a:solidFill>
                </a:uFill>
                <a:latin typeface="Arial" pitchFamily="34" charset="0"/>
                <a:cs typeface="Arial" pitchFamily="34" charset="0"/>
              </a:rPr>
              <a:t>Rusztowania</a:t>
            </a:r>
          </a:p>
          <a:p>
            <a:pPr algn="r"/>
            <a:r>
              <a:rPr lang="pl-PL" sz="1500" u="heavy" dirty="0">
                <a:uFill>
                  <a:solidFill>
                    <a:srgbClr val="D9DF20"/>
                  </a:solidFill>
                </a:uFill>
                <a:latin typeface="Arial" pitchFamily="34" charset="0"/>
                <a:cs typeface="Arial" pitchFamily="34" charset="0"/>
              </a:rPr>
              <a:t>(</a:t>
            </a:r>
            <a:r>
              <a:rPr lang="pl-PL" sz="1500" u="heavy" dirty="0" err="1">
                <a:uFill>
                  <a:solidFill>
                    <a:srgbClr val="D9DF20"/>
                  </a:solidFill>
                </a:uFill>
                <a:latin typeface="Arial" pitchFamily="34" charset="0"/>
                <a:cs typeface="Arial" pitchFamily="34" charset="0"/>
              </a:rPr>
              <a:t>scaff-tag</a:t>
            </a:r>
            <a:r>
              <a:rPr lang="pl-PL" sz="1500" u="heavy" dirty="0">
                <a:uFill>
                  <a:solidFill>
                    <a:srgbClr val="D9DF20"/>
                  </a:solidFill>
                </a:uFill>
                <a:latin typeface="Arial" pitchFamily="34" charset="0"/>
                <a:cs typeface="Arial" pitchFamily="34" charset="0"/>
              </a:rPr>
              <a:t>)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B69285DD-190C-4A59-B003-497B7C5DE91F}"/>
              </a:ext>
            </a:extLst>
          </p:cNvPr>
          <p:cNvCxnSpPr>
            <a:cxnSpLocks/>
          </p:cNvCxnSpPr>
          <p:nvPr/>
        </p:nvCxnSpPr>
        <p:spPr>
          <a:xfrm flipV="1">
            <a:off x="8493968" y="559436"/>
            <a:ext cx="2834432" cy="350519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21D1DEA5-E723-45BB-AC1F-25FCBD6B1B9B}"/>
              </a:ext>
            </a:extLst>
          </p:cNvPr>
          <p:cNvCxnSpPr>
            <a:cxnSpLocks/>
          </p:cNvCxnSpPr>
          <p:nvPr/>
        </p:nvCxnSpPr>
        <p:spPr>
          <a:xfrm flipV="1">
            <a:off x="8514805" y="1450649"/>
            <a:ext cx="2813595" cy="222310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C6AA7436-DAC1-464F-B4C4-90ACAA1A3A7A}"/>
              </a:ext>
            </a:extLst>
          </p:cNvPr>
          <p:cNvCxnSpPr>
            <a:cxnSpLocks/>
          </p:cNvCxnSpPr>
          <p:nvPr/>
        </p:nvCxnSpPr>
        <p:spPr>
          <a:xfrm flipV="1">
            <a:off x="8514805" y="2077035"/>
            <a:ext cx="2813595" cy="106622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53640EC8-DF50-49DE-9F9F-D36FE9DB9C7E}"/>
              </a:ext>
            </a:extLst>
          </p:cNvPr>
          <p:cNvCxnSpPr>
            <a:cxnSpLocks/>
          </p:cNvCxnSpPr>
          <p:nvPr/>
        </p:nvCxnSpPr>
        <p:spPr>
          <a:xfrm>
            <a:off x="11336091" y="1450649"/>
            <a:ext cx="378389" cy="153888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1435A841-B98B-41A6-B344-691566F8C772}"/>
              </a:ext>
            </a:extLst>
          </p:cNvPr>
          <p:cNvCxnSpPr>
            <a:cxnSpLocks/>
          </p:cNvCxnSpPr>
          <p:nvPr/>
        </p:nvCxnSpPr>
        <p:spPr>
          <a:xfrm>
            <a:off x="11336091" y="559436"/>
            <a:ext cx="378389" cy="309879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9D125492-4119-4CFA-9CD8-8A7086BD2F8A}"/>
              </a:ext>
            </a:extLst>
          </p:cNvPr>
          <p:cNvCxnSpPr>
            <a:cxnSpLocks/>
          </p:cNvCxnSpPr>
          <p:nvPr/>
        </p:nvCxnSpPr>
        <p:spPr>
          <a:xfrm>
            <a:off x="11336091" y="2075955"/>
            <a:ext cx="378389" cy="107702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B28DD832-B434-4A91-AD7A-7BCB99026D35}"/>
              </a:ext>
            </a:extLst>
          </p:cNvPr>
          <p:cNvCxnSpPr>
            <a:cxnSpLocks/>
          </p:cNvCxnSpPr>
          <p:nvPr/>
        </p:nvCxnSpPr>
        <p:spPr>
          <a:xfrm flipV="1">
            <a:off x="9032240" y="1604537"/>
            <a:ext cx="2682240" cy="124554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39B46EF6-CDF4-43AE-9022-7AD5D0848B40}"/>
              </a:ext>
            </a:extLst>
          </p:cNvPr>
          <p:cNvCxnSpPr>
            <a:cxnSpLocks/>
          </p:cNvCxnSpPr>
          <p:nvPr/>
        </p:nvCxnSpPr>
        <p:spPr>
          <a:xfrm flipV="1">
            <a:off x="9032240" y="828124"/>
            <a:ext cx="2682240" cy="235719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B537DCA7-C692-4AE1-878C-8CCBCBF56155}"/>
              </a:ext>
            </a:extLst>
          </p:cNvPr>
          <p:cNvCxnSpPr>
            <a:cxnSpLocks/>
          </p:cNvCxnSpPr>
          <p:nvPr/>
        </p:nvCxnSpPr>
        <p:spPr>
          <a:xfrm>
            <a:off x="8534823" y="1655911"/>
            <a:ext cx="532977" cy="73180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8356E548-394A-4325-8011-53CFC44392FA}"/>
              </a:ext>
            </a:extLst>
          </p:cNvPr>
          <p:cNvCxnSpPr>
            <a:cxnSpLocks/>
          </p:cNvCxnSpPr>
          <p:nvPr/>
        </p:nvCxnSpPr>
        <p:spPr>
          <a:xfrm>
            <a:off x="8503955" y="893332"/>
            <a:ext cx="563845" cy="182071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wal 41">
            <a:extLst>
              <a:ext uri="{FF2B5EF4-FFF2-40B4-BE49-F238E27FC236}">
                <a16:creationId xmlns:a16="http://schemas.microsoft.com/office/drawing/2014/main" id="{CB2231C0-04D6-4579-B4FF-CF6F6906A94F}"/>
              </a:ext>
            </a:extLst>
          </p:cNvPr>
          <p:cNvSpPr/>
          <p:nvPr/>
        </p:nvSpPr>
        <p:spPr>
          <a:xfrm>
            <a:off x="8230019" y="4725035"/>
            <a:ext cx="457200" cy="467360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Owal 45">
            <a:extLst>
              <a:ext uri="{FF2B5EF4-FFF2-40B4-BE49-F238E27FC236}">
                <a16:creationId xmlns:a16="http://schemas.microsoft.com/office/drawing/2014/main" id="{F3DE2401-A40A-42C2-8B04-AF4962C6D505}"/>
              </a:ext>
            </a:extLst>
          </p:cNvPr>
          <p:cNvSpPr/>
          <p:nvPr/>
        </p:nvSpPr>
        <p:spPr>
          <a:xfrm>
            <a:off x="8801311" y="4491355"/>
            <a:ext cx="457200" cy="467360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46">
            <a:extLst>
              <a:ext uri="{FF2B5EF4-FFF2-40B4-BE49-F238E27FC236}">
                <a16:creationId xmlns:a16="http://schemas.microsoft.com/office/drawing/2014/main" id="{38B2637B-6B79-47B4-B15D-813456189593}"/>
              </a:ext>
            </a:extLst>
          </p:cNvPr>
          <p:cNvSpPr/>
          <p:nvPr/>
        </p:nvSpPr>
        <p:spPr>
          <a:xfrm>
            <a:off x="11065562" y="5184933"/>
            <a:ext cx="457200" cy="467360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47">
            <a:extLst>
              <a:ext uri="{FF2B5EF4-FFF2-40B4-BE49-F238E27FC236}">
                <a16:creationId xmlns:a16="http://schemas.microsoft.com/office/drawing/2014/main" id="{3F24E4DB-E108-4A7E-925B-DB2E93BE2CB2}"/>
              </a:ext>
            </a:extLst>
          </p:cNvPr>
          <p:cNvSpPr/>
          <p:nvPr/>
        </p:nvSpPr>
        <p:spPr>
          <a:xfrm>
            <a:off x="11349456" y="4826699"/>
            <a:ext cx="457200" cy="467360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7" name="Łącznik prosty 26">
            <a:extLst>
              <a:ext uri="{FF2B5EF4-FFF2-40B4-BE49-F238E27FC236}">
                <a16:creationId xmlns:a16="http://schemas.microsoft.com/office/drawing/2014/main" id="{335E2675-1C1F-44A8-9697-B019E374307A}"/>
              </a:ext>
            </a:extLst>
          </p:cNvPr>
          <p:cNvCxnSpPr>
            <a:cxnSpLocks/>
          </p:cNvCxnSpPr>
          <p:nvPr/>
        </p:nvCxnSpPr>
        <p:spPr>
          <a:xfrm flipV="1">
            <a:off x="7678175" y="2169444"/>
            <a:ext cx="780444" cy="3220178"/>
          </a:xfrm>
          <a:prstGeom prst="line">
            <a:avLst/>
          </a:prstGeom>
          <a:ln w="76200">
            <a:solidFill>
              <a:srgbClr val="6D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27">
            <a:extLst>
              <a:ext uri="{FF2B5EF4-FFF2-40B4-BE49-F238E27FC236}">
                <a16:creationId xmlns:a16="http://schemas.microsoft.com/office/drawing/2014/main" id="{122521D5-2CC6-43E3-A2A0-276E6554D605}"/>
              </a:ext>
            </a:extLst>
          </p:cNvPr>
          <p:cNvCxnSpPr>
            <a:cxnSpLocks/>
          </p:cNvCxnSpPr>
          <p:nvPr/>
        </p:nvCxnSpPr>
        <p:spPr>
          <a:xfrm flipV="1">
            <a:off x="10748871" y="2074206"/>
            <a:ext cx="587220" cy="3982980"/>
          </a:xfrm>
          <a:prstGeom prst="line">
            <a:avLst/>
          </a:prstGeom>
          <a:ln w="76200">
            <a:solidFill>
              <a:srgbClr val="6D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ytuł 35">
            <a:extLst>
              <a:ext uri="{FF2B5EF4-FFF2-40B4-BE49-F238E27FC236}">
                <a16:creationId xmlns:a16="http://schemas.microsoft.com/office/drawing/2014/main" id="{24D406D4-9621-972B-1D0A-56CC274FC358}"/>
              </a:ext>
            </a:extLst>
          </p:cNvPr>
          <p:cNvSpPr txBox="1">
            <a:spLocks/>
          </p:cNvSpPr>
          <p:nvPr/>
        </p:nvSpPr>
        <p:spPr>
          <a:xfrm>
            <a:off x="2083980" y="37943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latin typeface="Arial Nova Cond" panose="020B0506020202020204" pitchFamily="34" charset="0"/>
              </a:rPr>
              <a:t>Rusztowania</a:t>
            </a:r>
          </a:p>
        </p:txBody>
      </p:sp>
    </p:spTree>
    <p:extLst>
      <p:ext uri="{BB962C8B-B14F-4D97-AF65-F5344CB8AC3E}">
        <p14:creationId xmlns:p14="http://schemas.microsoft.com/office/powerpoint/2010/main" val="266041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23" grpId="0" animBg="1"/>
      <p:bldP spid="24" grpId="0" animBg="1"/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D1AF660-0905-85CC-ACE3-0E733E422D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175" y="1180869"/>
            <a:ext cx="6379537" cy="3762606"/>
          </a:xfrm>
          <a:prstGeom prst="rect">
            <a:avLst/>
          </a:prstGeom>
        </p:spPr>
      </p:pic>
      <p:pic>
        <p:nvPicPr>
          <p:cNvPr id="5" name="Picture 2" descr="IMG_1145.JPG">
            <a:extLst>
              <a:ext uri="{FF2B5EF4-FFF2-40B4-BE49-F238E27FC236}">
                <a16:creationId xmlns:a16="http://schemas.microsoft.com/office/drawing/2014/main" id="{D0AD2E7C-8C6E-602D-7C55-378B44186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3465" y="1180869"/>
            <a:ext cx="5161835" cy="378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6">
            <a:extLst>
              <a:ext uri="{FF2B5EF4-FFF2-40B4-BE49-F238E27FC236}">
                <a16:creationId xmlns:a16="http://schemas.microsoft.com/office/drawing/2014/main" id="{258B0956-2601-2476-362E-E3E061BBE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015456"/>
            <a:ext cx="1154214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Użycie systemów ochrony indywidualnej pracy w ograniczeniu ma wyższy priorytet niż użycie systemów powstrzymujących spadanie (np. systemy samohamowne, amortyzatory włókiennicze). Właściwie zamontowany system pracy w ograniczeniu zabezpieczy pracownika przed wypadnięciem przez krawędź (pracownik nie rozpocznie spadania lub będzie natychmiast zatrzymany). </a:t>
            </a:r>
            <a:endParaRPr lang="en-US" altLang="en-US" sz="1600" dirty="0">
              <a:highlight>
                <a:srgbClr val="FFFF00"/>
              </a:highlight>
              <a:cs typeface="Arial" pitchFamily="34" charset="0"/>
            </a:endParaRPr>
          </a:p>
        </p:txBody>
      </p:sp>
      <p:sp>
        <p:nvSpPr>
          <p:cNvPr id="7" name="Tytuł 35">
            <a:extLst>
              <a:ext uri="{FF2B5EF4-FFF2-40B4-BE49-F238E27FC236}">
                <a16:creationId xmlns:a16="http://schemas.microsoft.com/office/drawing/2014/main" id="{22DACBD7-49AD-2438-9EE7-1FBB95DDE6EF}"/>
              </a:ext>
            </a:extLst>
          </p:cNvPr>
          <p:cNvSpPr txBox="1">
            <a:spLocks/>
          </p:cNvSpPr>
          <p:nvPr/>
        </p:nvSpPr>
        <p:spPr>
          <a:xfrm>
            <a:off x="2083981" y="144269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latin typeface="Arial Nova Cond" panose="020B0506020202020204" pitchFamily="34" charset="0"/>
              </a:rPr>
              <a:t>Prace przy krawędzi</a:t>
            </a:r>
          </a:p>
          <a:p>
            <a:r>
              <a:rPr lang="pl-PL" sz="3600" b="1" dirty="0">
                <a:latin typeface="Arial Nova Cond" panose="020B0506020202020204" pitchFamily="34" charset="0"/>
              </a:rPr>
              <a:t>Poziome systemy kotwiczące (lina życia)</a:t>
            </a:r>
          </a:p>
        </p:txBody>
      </p:sp>
    </p:spTree>
    <p:extLst>
      <p:ext uri="{BB962C8B-B14F-4D97-AF65-F5344CB8AC3E}">
        <p14:creationId xmlns:p14="http://schemas.microsoft.com/office/powerpoint/2010/main" val="3508659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261677"/>
            <a:ext cx="115421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1600" dirty="0" err="1">
                <a:cs typeface="Arial" pitchFamily="34" charset="0"/>
              </a:rPr>
              <a:t>Należy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en-US" altLang="en-US" sz="1600" dirty="0" err="1">
                <a:cs typeface="Arial" pitchFamily="34" charset="0"/>
              </a:rPr>
              <a:t>zwrócić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en-US" altLang="en-US" sz="1600" dirty="0" err="1">
                <a:cs typeface="Arial" pitchFamily="34" charset="0"/>
              </a:rPr>
              <a:t>szczególną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en-US" altLang="en-US" sz="1600" dirty="0" err="1">
                <a:cs typeface="Arial" pitchFamily="34" charset="0"/>
              </a:rPr>
              <a:t>uwagę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en-US" altLang="en-US" sz="1600" dirty="0" err="1">
                <a:cs typeface="Arial" pitchFamily="34" charset="0"/>
              </a:rPr>
              <a:t>na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pl-PL" altLang="en-US" sz="1600" dirty="0">
                <a:cs typeface="Arial" pitchFamily="34" charset="0"/>
              </a:rPr>
              <a:t>„</a:t>
            </a:r>
            <a:r>
              <a:rPr lang="en-US" altLang="en-US" sz="1600" dirty="0" err="1">
                <a:cs typeface="Arial" pitchFamily="34" charset="0"/>
              </a:rPr>
              <a:t>efekt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en-US" altLang="en-US" sz="1600" dirty="0" err="1">
                <a:cs typeface="Arial" pitchFamily="34" charset="0"/>
              </a:rPr>
              <a:t>wahadła</a:t>
            </a:r>
            <a:r>
              <a:rPr lang="pl-PL" altLang="en-US" sz="1600" dirty="0">
                <a:cs typeface="Arial" pitchFamily="34" charset="0"/>
              </a:rPr>
              <a:t>”</a:t>
            </a:r>
            <a:r>
              <a:rPr lang="en-US" altLang="en-US" sz="1600" dirty="0">
                <a:cs typeface="Arial" pitchFamily="34" charset="0"/>
              </a:rPr>
              <a:t>, </a:t>
            </a:r>
            <a:r>
              <a:rPr lang="pl-PL" altLang="en-US" sz="1600" dirty="0">
                <a:cs typeface="Arial" pitchFamily="34" charset="0"/>
              </a:rPr>
              <a:t>aby tego uniknąć należy za plecami pracownika zamontować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linkę życia do której przypina on szelki bhp + linkę. W ten sposób niezależnie od tego, gdzie znajduje się pracownik punkt kotwiczenia zawsze znajduje się za pracownikiem (kąt prosty pomiędzy linką życia, a linką od szelek).</a:t>
            </a:r>
            <a:endParaRPr lang="en-US" altLang="en-US" sz="1600" dirty="0">
              <a:highlight>
                <a:srgbClr val="FFFF00"/>
              </a:highlight>
              <a:cs typeface="Arial" pitchFamily="34" charset="0"/>
            </a:endParaRPr>
          </a:p>
        </p:txBody>
      </p:sp>
      <p:pic>
        <p:nvPicPr>
          <p:cNvPr id="7" name="Picture 14" descr="retractable Pendulum 1.jpg">
            <a:extLst>
              <a:ext uri="{FF2B5EF4-FFF2-40B4-BE49-F238E27FC236}">
                <a16:creationId xmlns:a16="http://schemas.microsoft.com/office/drawing/2014/main" id="{5D90986D-23B7-4542-BC4E-B984BFC110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3184" y="1685925"/>
            <a:ext cx="19827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 descr="Obraz zawierający obiekt&#10;&#10;Opis wygenerowany przy bardzo wysokim poziomie pewności">
            <a:extLst>
              <a:ext uri="{FF2B5EF4-FFF2-40B4-BE49-F238E27FC236}">
                <a16:creationId xmlns:a16="http://schemas.microsoft.com/office/drawing/2014/main" id="{02612E72-348D-4BCD-9F81-3642966743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359" y="1974586"/>
            <a:ext cx="4509892" cy="129379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5A523F4-4FD9-4391-9CB3-EAEEDBFB5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4960" y="1628751"/>
            <a:ext cx="3650458" cy="322037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693B658-EA82-4F88-8D99-D91381C889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213" y="3256352"/>
            <a:ext cx="1552586" cy="1881572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8EB6E0B-F6A6-4FD5-A8DB-A437CFF6479C}"/>
              </a:ext>
            </a:extLst>
          </p:cNvPr>
          <p:cNvSpPr txBox="1"/>
          <p:nvPr/>
        </p:nvSpPr>
        <p:spPr>
          <a:xfrm>
            <a:off x="2877585" y="1357885"/>
            <a:ext cx="2318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Praca</a:t>
            </a:r>
          </a:p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 ograniczeniu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D4474C1-C394-4538-B9CD-03D8C81BF93C}"/>
              </a:ext>
            </a:extLst>
          </p:cNvPr>
          <p:cNvSpPr txBox="1"/>
          <p:nvPr/>
        </p:nvSpPr>
        <p:spPr>
          <a:xfrm>
            <a:off x="446815" y="1357885"/>
            <a:ext cx="1908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Powstrzymanie spadania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6DA3E99-34CA-4E84-8E53-057A2826BDFC}"/>
              </a:ext>
            </a:extLst>
          </p:cNvPr>
          <p:cNvSpPr txBox="1"/>
          <p:nvPr/>
        </p:nvSpPr>
        <p:spPr>
          <a:xfrm>
            <a:off x="7946164" y="1577627"/>
            <a:ext cx="25694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Efekt wahadła</a:t>
            </a:r>
          </a:p>
        </p:txBody>
      </p:sp>
      <p:pic>
        <p:nvPicPr>
          <p:cNvPr id="18" name="Obraz 17" descr="Obraz zawierający niebo, zewnętrzne, mężczyzna, woda&#10;&#10;Opis wygenerowany przy bardzo wysokim poziomie pewności">
            <a:extLst>
              <a:ext uri="{FF2B5EF4-FFF2-40B4-BE49-F238E27FC236}">
                <a16:creationId xmlns:a16="http://schemas.microsoft.com/office/drawing/2014/main" id="{D4870C48-3539-49C3-9D2F-062A6FE412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6671" y="3265399"/>
            <a:ext cx="2113769" cy="1652624"/>
          </a:xfrm>
          <a:prstGeom prst="rect">
            <a:avLst/>
          </a:prstGeom>
        </p:spPr>
      </p:pic>
      <p:pic>
        <p:nvPicPr>
          <p:cNvPr id="19" name="Obraz 18" descr="good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2" y="2733677"/>
            <a:ext cx="742948" cy="742948"/>
          </a:xfrm>
          <a:prstGeom prst="rect">
            <a:avLst/>
          </a:prstGeom>
        </p:spPr>
      </p:pic>
      <p:pic>
        <p:nvPicPr>
          <p:cNvPr id="20" name="Obraz 19" descr="goo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802" y="3990976"/>
            <a:ext cx="742948" cy="742948"/>
          </a:xfrm>
          <a:prstGeom prst="rect">
            <a:avLst/>
          </a:prstGeom>
        </p:spPr>
      </p:pic>
      <p:pic>
        <p:nvPicPr>
          <p:cNvPr id="21" name="Obraz 20" descr="goo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2327" y="3990976"/>
            <a:ext cx="742948" cy="742948"/>
          </a:xfrm>
          <a:prstGeom prst="rect">
            <a:avLst/>
          </a:prstGeom>
        </p:spPr>
      </p:pic>
      <p:pic>
        <p:nvPicPr>
          <p:cNvPr id="22" name="Obraz 21" descr="goo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452" y="2733677"/>
            <a:ext cx="742948" cy="742948"/>
          </a:xfrm>
          <a:prstGeom prst="rect">
            <a:avLst/>
          </a:prstGeom>
        </p:spPr>
      </p:pic>
      <p:sp>
        <p:nvSpPr>
          <p:cNvPr id="5" name="Tytuł 35">
            <a:extLst>
              <a:ext uri="{FF2B5EF4-FFF2-40B4-BE49-F238E27FC236}">
                <a16:creationId xmlns:a16="http://schemas.microsoft.com/office/drawing/2014/main" id="{6C9E5C61-D6BB-B866-4E20-6F1A5F4BEE96}"/>
              </a:ext>
            </a:extLst>
          </p:cNvPr>
          <p:cNvSpPr txBox="1">
            <a:spLocks/>
          </p:cNvSpPr>
          <p:nvPr/>
        </p:nvSpPr>
        <p:spPr>
          <a:xfrm>
            <a:off x="2083980" y="101741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latin typeface="Arial Nova Cond" panose="020B0506020202020204" pitchFamily="34" charset="0"/>
              </a:rPr>
              <a:t>Zasady bezpiecznej pracy</a:t>
            </a:r>
          </a:p>
          <a:p>
            <a:r>
              <a:rPr lang="pl-PL" sz="3600" b="1" dirty="0">
                <a:latin typeface="Arial Nova Cond" panose="020B0506020202020204" pitchFamily="34" charset="0"/>
              </a:rPr>
              <a:t>Praca w ograniczeniu / System samohamowny</a:t>
            </a:r>
          </a:p>
        </p:txBody>
      </p:sp>
    </p:spTree>
    <p:extLst>
      <p:ext uri="{BB962C8B-B14F-4D97-AF65-F5344CB8AC3E}">
        <p14:creationId xmlns:p14="http://schemas.microsoft.com/office/powerpoint/2010/main" val="4038040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261677"/>
            <a:ext cx="115421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Punkty kotwiczenia powinny być zamocowane do głównej konstrukcji budynku i przetestowane na wyrywanie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oraz odpowiedniej nośności. Punkty kotwiczenia najlepiej jak znajdują się ponad głowami pracowników. Jeżeli nie jest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to możliwe trzeba się upewnić, że sprzęt ochronny nie za plącze się w inne elementy znajdujące się w miejscu pracy.</a:t>
            </a:r>
            <a:endParaRPr lang="en-US" altLang="en-US" sz="1600" dirty="0">
              <a:cs typeface="Arial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F05960A-E752-494B-8E34-4630B98E04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3446"/>
            <a:ext cx="4671809" cy="347561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BE0B1B4-E910-4374-9E8E-27CA49634300}"/>
              </a:ext>
            </a:extLst>
          </p:cNvPr>
          <p:cNvSpPr txBox="1"/>
          <p:nvPr/>
        </p:nvSpPr>
        <p:spPr>
          <a:xfrm>
            <a:off x="5908430" y="1690321"/>
            <a:ext cx="50272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A – małe ryzyko – punkt kotwiczenia wysoko – mniejsza siła przy upadku </a:t>
            </a:r>
          </a:p>
          <a:p>
            <a:endParaRPr lang="pl-PL" sz="2000" dirty="0"/>
          </a:p>
          <a:p>
            <a:r>
              <a:rPr lang="pl-PL" sz="2000" dirty="0"/>
              <a:t>B -  średnie ryzyko</a:t>
            </a:r>
          </a:p>
          <a:p>
            <a:endParaRPr lang="pl-PL" sz="2000" dirty="0"/>
          </a:p>
          <a:p>
            <a:r>
              <a:rPr lang="pl-PL" sz="2000" dirty="0"/>
              <a:t>C – wysokie ryzyko – punkt kotwiczenia nisko – duża siła przy upadku</a:t>
            </a:r>
          </a:p>
        </p:txBody>
      </p:sp>
      <p:sp>
        <p:nvSpPr>
          <p:cNvPr id="9" name="Owal 33">
            <a:extLst>
              <a:ext uri="{FF2B5EF4-FFF2-40B4-BE49-F238E27FC236}">
                <a16:creationId xmlns:a16="http://schemas.microsoft.com/office/drawing/2014/main" id="{DE45B469-AA00-4A5E-AE92-EFB21338725F}"/>
              </a:ext>
            </a:extLst>
          </p:cNvPr>
          <p:cNvSpPr/>
          <p:nvPr/>
        </p:nvSpPr>
        <p:spPr>
          <a:xfrm>
            <a:off x="5612422" y="3301436"/>
            <a:ext cx="257908" cy="241940"/>
          </a:xfrm>
          <a:prstGeom prst="ellipse">
            <a:avLst/>
          </a:prstGeom>
          <a:solidFill>
            <a:srgbClr val="FB3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Owal 45">
            <a:extLst>
              <a:ext uri="{FF2B5EF4-FFF2-40B4-BE49-F238E27FC236}">
                <a16:creationId xmlns:a16="http://schemas.microsoft.com/office/drawing/2014/main" id="{96667136-41A1-40FC-B064-EF2E90FBB6FE}"/>
              </a:ext>
            </a:extLst>
          </p:cNvPr>
          <p:cNvSpPr/>
          <p:nvPr/>
        </p:nvSpPr>
        <p:spPr>
          <a:xfrm>
            <a:off x="5612422" y="2692690"/>
            <a:ext cx="257908" cy="241940"/>
          </a:xfrm>
          <a:prstGeom prst="ellipse">
            <a:avLst/>
          </a:prstGeom>
          <a:solidFill>
            <a:srgbClr val="D9D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Owal 46">
            <a:extLst>
              <a:ext uri="{FF2B5EF4-FFF2-40B4-BE49-F238E27FC236}">
                <a16:creationId xmlns:a16="http://schemas.microsoft.com/office/drawing/2014/main" id="{1D240D29-500C-4E6C-941A-C8F27AB2E595}"/>
              </a:ext>
            </a:extLst>
          </p:cNvPr>
          <p:cNvSpPr/>
          <p:nvPr/>
        </p:nvSpPr>
        <p:spPr>
          <a:xfrm>
            <a:off x="5586044" y="1785921"/>
            <a:ext cx="257908" cy="241940"/>
          </a:xfrm>
          <a:prstGeom prst="ellipse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Owal 47">
            <a:extLst>
              <a:ext uri="{FF2B5EF4-FFF2-40B4-BE49-F238E27FC236}">
                <a16:creationId xmlns:a16="http://schemas.microsoft.com/office/drawing/2014/main" id="{CC5FCE76-AA9D-468E-990C-B37EC045EBB0}"/>
              </a:ext>
            </a:extLst>
          </p:cNvPr>
          <p:cNvSpPr/>
          <p:nvPr/>
        </p:nvSpPr>
        <p:spPr>
          <a:xfrm>
            <a:off x="3816025" y="1620413"/>
            <a:ext cx="257908" cy="241940"/>
          </a:xfrm>
          <a:prstGeom prst="ellipse">
            <a:avLst/>
          </a:prstGeom>
          <a:solidFill>
            <a:srgbClr val="FB3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Owal 48">
            <a:extLst>
              <a:ext uri="{FF2B5EF4-FFF2-40B4-BE49-F238E27FC236}">
                <a16:creationId xmlns:a16="http://schemas.microsoft.com/office/drawing/2014/main" id="{2E025852-FC67-4D26-978E-83AFB3A64F7D}"/>
              </a:ext>
            </a:extLst>
          </p:cNvPr>
          <p:cNvSpPr/>
          <p:nvPr/>
        </p:nvSpPr>
        <p:spPr>
          <a:xfrm>
            <a:off x="2596825" y="1616832"/>
            <a:ext cx="257908" cy="241940"/>
          </a:xfrm>
          <a:prstGeom prst="ellipse">
            <a:avLst/>
          </a:prstGeom>
          <a:solidFill>
            <a:srgbClr val="D9D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Owal 49">
            <a:extLst>
              <a:ext uri="{FF2B5EF4-FFF2-40B4-BE49-F238E27FC236}">
                <a16:creationId xmlns:a16="http://schemas.microsoft.com/office/drawing/2014/main" id="{BB834522-17F4-4F71-8C43-E602C80B2A7C}"/>
              </a:ext>
            </a:extLst>
          </p:cNvPr>
          <p:cNvSpPr/>
          <p:nvPr/>
        </p:nvSpPr>
        <p:spPr>
          <a:xfrm>
            <a:off x="1521151" y="1616832"/>
            <a:ext cx="257908" cy="241940"/>
          </a:xfrm>
          <a:prstGeom prst="ellipse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Tytuł 35">
            <a:extLst>
              <a:ext uri="{FF2B5EF4-FFF2-40B4-BE49-F238E27FC236}">
                <a16:creationId xmlns:a16="http://schemas.microsoft.com/office/drawing/2014/main" id="{BC539273-D0AE-A85B-C3B9-61C0BC9AE4F6}"/>
              </a:ext>
            </a:extLst>
          </p:cNvPr>
          <p:cNvSpPr txBox="1">
            <a:spLocks/>
          </p:cNvSpPr>
          <p:nvPr/>
        </p:nvSpPr>
        <p:spPr>
          <a:xfrm>
            <a:off x="2083980" y="37943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latin typeface="Arial Nova Cond" panose="020B0506020202020204" pitchFamily="34" charset="0"/>
              </a:rPr>
              <a:t>Punkty kotwiczenia – zasady</a:t>
            </a:r>
          </a:p>
        </p:txBody>
      </p:sp>
    </p:spTree>
    <p:extLst>
      <p:ext uri="{BB962C8B-B14F-4D97-AF65-F5344CB8AC3E}">
        <p14:creationId xmlns:p14="http://schemas.microsoft.com/office/powerpoint/2010/main" val="4225088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budynek, ściana, wewnątrz, stojące&#10;&#10;Opis wygenerowany przy bardzo wysokim poziomie pewności">
            <a:extLst>
              <a:ext uri="{FF2B5EF4-FFF2-40B4-BE49-F238E27FC236}">
                <a16:creationId xmlns:a16="http://schemas.microsoft.com/office/drawing/2014/main" id="{8060CD01-61D7-4186-A74D-CFD67BEDD3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1653" y="666750"/>
            <a:ext cx="2736475" cy="5153025"/>
          </a:xfrm>
          <a:prstGeom prst="rect">
            <a:avLst/>
          </a:prstGeom>
          <a:effectLst/>
        </p:spPr>
      </p:pic>
      <p:pic>
        <p:nvPicPr>
          <p:cNvPr id="5" name="Obraz 4" descr="Obraz zawierający niebo, zewnętrzne, budynek, mężczyzna&#10;&#10;Opis wygenerowany przy bardzo wysokim poziomie pewności">
            <a:extLst>
              <a:ext uri="{FF2B5EF4-FFF2-40B4-BE49-F238E27FC236}">
                <a16:creationId xmlns:a16="http://schemas.microsoft.com/office/drawing/2014/main" id="{7BCB072B-0918-4490-8100-E99A25429A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054" y="664813"/>
            <a:ext cx="4366203" cy="3274652"/>
          </a:xfrm>
          <a:prstGeom prst="rect">
            <a:avLst/>
          </a:prstGeom>
          <a:effectLst/>
        </p:spPr>
      </p:pic>
      <p:pic>
        <p:nvPicPr>
          <p:cNvPr id="6" name="Obraz 5" descr="Obraz zawierający niebo, płot, zewnętrzne, budynek&#10;&#10;Opis wygenerowany przy bardzo wysokim poziomie pewności">
            <a:extLst>
              <a:ext uri="{FF2B5EF4-FFF2-40B4-BE49-F238E27FC236}">
                <a16:creationId xmlns:a16="http://schemas.microsoft.com/office/drawing/2014/main" id="{5F72B93B-BB2D-458A-906C-CC1AA56F70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3078" y="664813"/>
            <a:ext cx="4402222" cy="2159557"/>
          </a:xfrm>
          <a:prstGeom prst="rect">
            <a:avLst/>
          </a:prstGeom>
          <a:effectLst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FC0326D-6E89-492A-854C-595DDCD338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62223" y="3305481"/>
            <a:ext cx="2886841" cy="2165131"/>
          </a:xfrm>
          <a:prstGeom prst="rect">
            <a:avLst/>
          </a:prstGeom>
          <a:effectLst/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76E423D-0EB7-4FCF-B4DF-89BD9AC296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439125" y="3345292"/>
            <a:ext cx="2886840" cy="2085509"/>
          </a:xfrm>
          <a:prstGeom prst="rect">
            <a:avLst/>
          </a:prstGeom>
          <a:effectLst/>
        </p:spPr>
      </p:pic>
      <p:pic>
        <p:nvPicPr>
          <p:cNvPr id="11" name="Obraz 10" descr="good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580" y="4238625"/>
            <a:ext cx="158115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08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osoba, podłoże, budynek, zewnętrzne&#10;&#10;Opis wygenerowany przy bardzo wysokim poziomie pewności">
            <a:extLst>
              <a:ext uri="{FF2B5EF4-FFF2-40B4-BE49-F238E27FC236}">
                <a16:creationId xmlns:a16="http://schemas.microsoft.com/office/drawing/2014/main" id="{7813C553-0666-477E-996F-DFB4BB1CD4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563" y="1183509"/>
            <a:ext cx="5576737" cy="4302891"/>
          </a:xfrm>
          <a:prstGeom prst="rect">
            <a:avLst/>
          </a:prstGeom>
        </p:spPr>
      </p:pic>
      <p:pic>
        <p:nvPicPr>
          <p:cNvPr id="5" name="Obraz 4" descr="Obraz zawierający budynek, zewnętrzne, podłoże, płot&#10;&#10;Opis wygenerowany przy bardzo wysokim poziomie pewności">
            <a:extLst>
              <a:ext uri="{FF2B5EF4-FFF2-40B4-BE49-F238E27FC236}">
                <a16:creationId xmlns:a16="http://schemas.microsoft.com/office/drawing/2014/main" id="{0F6883B2-7F1E-41F2-92DA-A5CD55C90C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1181100"/>
            <a:ext cx="5737188" cy="4302892"/>
          </a:xfrm>
          <a:prstGeom prst="rect">
            <a:avLst/>
          </a:prstGeom>
        </p:spPr>
      </p:pic>
      <p:sp>
        <p:nvSpPr>
          <p:cNvPr id="10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929" y="5474686"/>
            <a:ext cx="115421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Strefa niebezpieczna nie może wynosić mniej niż 1/10 wysokości, z której mogą spadać przedmioty, lecz nie mniej niż 6m. Zawsze zabezpieczaj miejsce prac przed niepowołanym dostępem innych pracowników. 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pl-PL" altLang="en-US" sz="1600" dirty="0">
                <a:cs typeface="Arial" pitchFamily="34" charset="0"/>
              </a:rPr>
              <a:t>Zwróć uwagę na potencjalne prace w kolizji.</a:t>
            </a:r>
          </a:p>
        </p:txBody>
      </p:sp>
      <p:sp>
        <p:nvSpPr>
          <p:cNvPr id="7" name="Tytuł 35">
            <a:extLst>
              <a:ext uri="{FF2B5EF4-FFF2-40B4-BE49-F238E27FC236}">
                <a16:creationId xmlns:a16="http://schemas.microsoft.com/office/drawing/2014/main" id="{8E13AF33-E89D-BBF2-D5D2-79B86DE87858}"/>
              </a:ext>
            </a:extLst>
          </p:cNvPr>
          <p:cNvSpPr txBox="1">
            <a:spLocks/>
          </p:cNvSpPr>
          <p:nvPr/>
        </p:nvSpPr>
        <p:spPr>
          <a:xfrm>
            <a:off x="2083980" y="37943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latin typeface="Arial Nova Cond" panose="020B0506020202020204" pitchFamily="34" charset="0"/>
              </a:rPr>
              <a:t>Wygradzanie stref niebezpiecznych</a:t>
            </a:r>
          </a:p>
        </p:txBody>
      </p:sp>
    </p:spTree>
    <p:extLst>
      <p:ext uri="{BB962C8B-B14F-4D97-AF65-F5344CB8AC3E}">
        <p14:creationId xmlns:p14="http://schemas.microsoft.com/office/powerpoint/2010/main" val="1327504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ewnętrzne, podłoże, plaża, woda&#10;&#10;Opis wygenerowany przy bardzo wysokim poziomie pewności">
            <a:extLst>
              <a:ext uri="{FF2B5EF4-FFF2-40B4-BE49-F238E27FC236}">
                <a16:creationId xmlns:a16="http://schemas.microsoft.com/office/drawing/2014/main" id="{9466EE0B-FD5A-4CC0-99E0-B733C2B2BA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1090" y="1355854"/>
            <a:ext cx="2094210" cy="3711447"/>
          </a:xfrm>
          <a:prstGeom prst="rect">
            <a:avLst/>
          </a:prstGeom>
        </p:spPr>
      </p:pic>
      <p:pic>
        <p:nvPicPr>
          <p:cNvPr id="5" name="Obraz 4" descr="Obraz zawierający wewnątrz, ściana, podłoże, budynek&#10;&#10;Opis wygenerowany przy bardzo wysokim poziomie pewności">
            <a:extLst>
              <a:ext uri="{FF2B5EF4-FFF2-40B4-BE49-F238E27FC236}">
                <a16:creationId xmlns:a16="http://schemas.microsoft.com/office/drawing/2014/main" id="{265776FD-3C24-4618-974A-832E49E277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5455" y="1342395"/>
            <a:ext cx="3069274" cy="3734432"/>
          </a:xfrm>
          <a:prstGeom prst="rect">
            <a:avLst/>
          </a:prstGeom>
        </p:spPr>
      </p:pic>
      <p:pic>
        <p:nvPicPr>
          <p:cNvPr id="6" name="Obraz 5" descr="Obraz zawierający drewniane, ławka, zewnętrzne, budynek&#10;&#10;Opis wygenerowany przy bardzo wysokim poziomie pewności">
            <a:extLst>
              <a:ext uri="{FF2B5EF4-FFF2-40B4-BE49-F238E27FC236}">
                <a16:creationId xmlns:a16="http://schemas.microsoft.com/office/drawing/2014/main" id="{33C9B8E2-0E24-496D-9E2E-0A4F47A605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113775" y="1676871"/>
            <a:ext cx="3711595" cy="3069274"/>
          </a:xfrm>
          <a:prstGeom prst="rect">
            <a:avLst/>
          </a:prstGeom>
        </p:spPr>
      </p:pic>
      <p:pic>
        <p:nvPicPr>
          <p:cNvPr id="7" name="Obraz 6" descr="Obraz zawierający budynek, ściana, podłoże, zewnętrzne&#10;&#10;Opis wygenerowany przy wysokim poziomie pewności">
            <a:extLst>
              <a:ext uri="{FF2B5EF4-FFF2-40B4-BE49-F238E27FC236}">
                <a16:creationId xmlns:a16="http://schemas.microsoft.com/office/drawing/2014/main" id="{DCDEB5E1-6A58-4E85-BD86-C15B9141A4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3"/>
          <a:stretch/>
        </p:blipFill>
        <p:spPr>
          <a:xfrm rot="5400000">
            <a:off x="-335635" y="1948517"/>
            <a:ext cx="3711594" cy="2525974"/>
          </a:xfrm>
          <a:prstGeom prst="rect">
            <a:avLst/>
          </a:prstGeom>
        </p:spPr>
      </p:pic>
      <p:sp>
        <p:nvSpPr>
          <p:cNvPr id="9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261677"/>
            <a:ext cx="115421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W trakcie realizacji stanu surowego</a:t>
            </a:r>
            <a:r>
              <a:rPr lang="en-US" altLang="en-US" sz="1600" dirty="0">
                <a:cs typeface="Arial" pitchFamily="34" charset="0"/>
              </a:rPr>
              <a:t>, </a:t>
            </a:r>
            <a:r>
              <a:rPr lang="pl-PL" altLang="en-US" sz="1600" dirty="0">
                <a:cs typeface="Arial" pitchFamily="34" charset="0"/>
              </a:rPr>
              <a:t>wszystkie szyby windowe musza zostać zabezpieczone podwójnym obarierowaniem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oraz bartnicą, zamontowane bezpośrednio po </a:t>
            </a:r>
            <a:r>
              <a:rPr lang="pl-PL" altLang="en-US" sz="1600" dirty="0" err="1">
                <a:cs typeface="Arial" pitchFamily="34" charset="0"/>
              </a:rPr>
              <a:t>rozszalunku</a:t>
            </a:r>
            <a:r>
              <a:rPr lang="pl-PL" altLang="en-US" sz="1600" dirty="0">
                <a:cs typeface="Arial" pitchFamily="34" charset="0"/>
              </a:rPr>
              <a:t> lub ukończeniu ścian szybu dla każdego z poziomów.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Wszystkie otwory w stropie musza zostać zabezpieczone przykryciem przymocowanym do podłoża. </a:t>
            </a:r>
            <a:endParaRPr lang="en-US" altLang="en-US" sz="1600" dirty="0">
              <a:cs typeface="Arial" pitchFamily="34" charset="0"/>
            </a:endParaRPr>
          </a:p>
        </p:txBody>
      </p:sp>
      <p:sp>
        <p:nvSpPr>
          <p:cNvPr id="10" name="Tytuł 35">
            <a:extLst>
              <a:ext uri="{FF2B5EF4-FFF2-40B4-BE49-F238E27FC236}">
                <a16:creationId xmlns:a16="http://schemas.microsoft.com/office/drawing/2014/main" id="{272F0DB1-CAEE-DB76-9CF0-6A4682A53FCE}"/>
              </a:ext>
            </a:extLst>
          </p:cNvPr>
          <p:cNvSpPr txBox="1">
            <a:spLocks/>
          </p:cNvSpPr>
          <p:nvPr/>
        </p:nvSpPr>
        <p:spPr>
          <a:xfrm>
            <a:off x="2083980" y="37943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latin typeface="Arial Nova Cond" panose="020B0506020202020204" pitchFamily="34" charset="0"/>
              </a:rPr>
              <a:t>Szyby i otwory w stropie – zasady zabezpieczania</a:t>
            </a:r>
          </a:p>
        </p:txBody>
      </p:sp>
    </p:spTree>
    <p:extLst>
      <p:ext uri="{BB962C8B-B14F-4D97-AF65-F5344CB8AC3E}">
        <p14:creationId xmlns:p14="http://schemas.microsoft.com/office/powerpoint/2010/main" val="31427105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015456"/>
            <a:ext cx="1154214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Podczas planowania prac na wysokości należy pamiętać o prawidłowej sekwencji wykonania prac zgodnie z hierarchią środków ochrony.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pl-PL" altLang="en-US" sz="1600" dirty="0">
                <a:cs typeface="Arial" pitchFamily="34" charset="0"/>
              </a:rPr>
              <a:t>Naszym pierwszym wyborem powinno być użycie ochron zbiorowych np. takich jak rusztowania.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Przy rusztowaniach przejezdnych, gdzie ich wysokość jest 3 razy większa niż węższy bok rusztowania, należy zastosować wypory boczne, aby zapewnić ich stabilność (należy sprawdzić instrukcje rusztowania). </a:t>
            </a:r>
            <a:endParaRPr lang="en-US" altLang="en-US" sz="1600" dirty="0">
              <a:cs typeface="Arial" pitchFamily="34" charset="0"/>
            </a:endParaRPr>
          </a:p>
        </p:txBody>
      </p:sp>
      <p:pic>
        <p:nvPicPr>
          <p:cNvPr id="9" name="Obraz 8" descr="Obraz zawierający budynek, rusztowanie&#10;&#10;Opis wygenerowany przy bardzo wysokim poziomie pewności">
            <a:extLst>
              <a:ext uri="{FF2B5EF4-FFF2-40B4-BE49-F238E27FC236}">
                <a16:creationId xmlns:a16="http://schemas.microsoft.com/office/drawing/2014/main" id="{9D85EF46-C516-437E-A129-FE74ED1B0F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11744" y="1635252"/>
            <a:ext cx="3591418" cy="2853579"/>
          </a:xfrm>
          <a:prstGeom prst="rect">
            <a:avLst/>
          </a:prstGeom>
        </p:spPr>
      </p:pic>
      <p:pic>
        <p:nvPicPr>
          <p:cNvPr id="10" name="Obraz 9" descr="Obraz zawierający wewnątrz, budynek, ściana, podłoże&#10;&#10;Opis wygenerowany przy bardzo wysokim poziomie pewności">
            <a:extLst>
              <a:ext uri="{FF2B5EF4-FFF2-40B4-BE49-F238E27FC236}">
                <a16:creationId xmlns:a16="http://schemas.microsoft.com/office/drawing/2014/main" id="{12B67759-8A40-43DB-9154-F29C188840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841576" y="1742227"/>
            <a:ext cx="3600453" cy="2630598"/>
          </a:xfrm>
          <a:prstGeom prst="rect">
            <a:avLst/>
          </a:prstGeom>
        </p:spPr>
      </p:pic>
      <p:pic>
        <p:nvPicPr>
          <p:cNvPr id="11" name="Obraz 10" descr="Obraz zawierający rusztowanie&#10;&#10;Opis wygenerowany przy wysokim poziomie pewności">
            <a:extLst>
              <a:ext uri="{FF2B5EF4-FFF2-40B4-BE49-F238E27FC236}">
                <a16:creationId xmlns:a16="http://schemas.microsoft.com/office/drawing/2014/main" id="{7C6BEA2B-3311-4973-B34D-309A3445EF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920158" y="1474770"/>
            <a:ext cx="3603018" cy="3162947"/>
          </a:xfrm>
          <a:prstGeom prst="rect">
            <a:avLst/>
          </a:prstGeom>
        </p:spPr>
      </p:pic>
      <p:pic>
        <p:nvPicPr>
          <p:cNvPr id="12" name="Obraz 11" descr="Obraz zawierający wewnątrz, budynek, podłoże&#10;&#10;Opis wygenerowany przy wysokim poziomie pewności">
            <a:extLst>
              <a:ext uri="{FF2B5EF4-FFF2-40B4-BE49-F238E27FC236}">
                <a16:creationId xmlns:a16="http://schemas.microsoft.com/office/drawing/2014/main" id="{3424D8D1-7EFE-4F08-9C3C-6A2F25F89A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8929964" y="1862417"/>
            <a:ext cx="3587141" cy="2403530"/>
          </a:xfrm>
          <a:prstGeom prst="rect">
            <a:avLst/>
          </a:prstGeom>
        </p:spPr>
      </p:pic>
      <p:sp>
        <p:nvSpPr>
          <p:cNvPr id="5" name="Tytuł 35">
            <a:extLst>
              <a:ext uri="{FF2B5EF4-FFF2-40B4-BE49-F238E27FC236}">
                <a16:creationId xmlns:a16="http://schemas.microsoft.com/office/drawing/2014/main" id="{79E3A698-8DEA-D091-8426-B4060932676D}"/>
              </a:ext>
            </a:extLst>
          </p:cNvPr>
          <p:cNvSpPr txBox="1">
            <a:spLocks/>
          </p:cNvSpPr>
          <p:nvPr/>
        </p:nvSpPr>
        <p:spPr>
          <a:xfrm>
            <a:off x="2083981" y="28362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latin typeface="Arial Nova Cond" panose="020B0506020202020204" pitchFamily="34" charset="0"/>
              </a:rPr>
              <a:t>Rusztowania – kompletność </a:t>
            </a:r>
          </a:p>
          <a:p>
            <a:r>
              <a:rPr lang="pl-PL" sz="3600" b="1" dirty="0">
                <a:latin typeface="Arial Nova Cond" panose="020B0506020202020204" pitchFamily="34" charset="0"/>
              </a:rPr>
              <a:t>(w tym </a:t>
            </a:r>
            <a:r>
              <a:rPr lang="pl-PL" sz="3600" b="1" dirty="0" err="1">
                <a:latin typeface="Arial Nova Cond" panose="020B0506020202020204" pitchFamily="34" charset="0"/>
              </a:rPr>
              <a:t>kotwienie</a:t>
            </a:r>
            <a:r>
              <a:rPr lang="pl-PL" sz="3600" b="1" dirty="0">
                <a:latin typeface="Arial Nova Cond" panose="020B0506020202020204" pitchFamily="34" charset="0"/>
              </a:rPr>
              <a:t> / lub wypory boczne)</a:t>
            </a:r>
          </a:p>
        </p:txBody>
      </p:sp>
    </p:spTree>
    <p:extLst>
      <p:ext uri="{BB962C8B-B14F-4D97-AF65-F5344CB8AC3E}">
        <p14:creationId xmlns:p14="http://schemas.microsoft.com/office/powerpoint/2010/main" val="2201892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9" y="1923193"/>
            <a:ext cx="7762876" cy="34679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dirty="0">
                <a:latin typeface="Arial" pitchFamily="34" charset="0"/>
                <a:cs typeface="Arial" pitchFamily="34" charset="0"/>
              </a:rPr>
              <a:t>Drabiny mogą być użyte do pracy na budowie wtedy, gdy wykorzystanie innego bardziej bezpiecznego sprzętu do pracy na wysokości </a:t>
            </a:r>
            <a:br>
              <a:rPr lang="pl-PL" dirty="0">
                <a:latin typeface="Arial" pitchFamily="34" charset="0"/>
                <a:cs typeface="Arial" pitchFamily="34" charset="0"/>
              </a:rPr>
            </a:br>
            <a:r>
              <a:rPr lang="pl-PL" dirty="0">
                <a:latin typeface="Arial" pitchFamily="34" charset="0"/>
                <a:cs typeface="Arial" pitchFamily="34" charset="0"/>
              </a:rPr>
              <a:t>nie jest możliwe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lvl="0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dirty="0">
                <a:latin typeface="Arial" pitchFamily="34" charset="0"/>
                <a:cs typeface="Arial" pitchFamily="34" charset="0"/>
              </a:rPr>
              <a:t>Nie wolno: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685794" lvl="1" indent="-228594" defTabSz="914377">
              <a:spcBef>
                <a:spcPct val="30000"/>
              </a:spcBef>
              <a:buFont typeface="Arial" pitchFamily="34" charset="0"/>
              <a:buChar char="‒"/>
            </a:pPr>
            <a:r>
              <a:rPr lang="pl-PL" dirty="0">
                <a:latin typeface="Arial" pitchFamily="34" charset="0"/>
                <a:cs typeface="Arial" pitchFamily="34" charset="0"/>
              </a:rPr>
              <a:t>Pracować na drabinach na wysokości powyżej 2m nad poziomem terenu bez stosowania odpowiedniego sprzętu chroniącego przed upadkiem z wysokości (szelki BHP);</a:t>
            </a:r>
            <a:endParaRPr lang="pl-PL" alt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685794" lvl="1" indent="-228594" defTabSz="914377">
              <a:spcBef>
                <a:spcPct val="30000"/>
              </a:spcBef>
              <a:buFont typeface="Arial" pitchFamily="34" charset="0"/>
              <a:buChar char="‒"/>
            </a:pPr>
            <a:r>
              <a:rPr lang="pl-PL" dirty="0">
                <a:latin typeface="Arial" pitchFamily="34" charset="0"/>
                <a:cs typeface="Arial" pitchFamily="34" charset="0"/>
              </a:rPr>
              <a:t>Wykonywać z drabin prac ciesielskich na wysokości powyżej 3m, wykonywać z drabin prac malarskich na wysokości powyżej  4m.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4566972-BF99-4EC1-AB00-EFCAF80D76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5950" y="1266824"/>
            <a:ext cx="2419350" cy="3504311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33DEFC7-A63B-473F-B7EF-69DCF864D330}"/>
              </a:ext>
            </a:extLst>
          </p:cNvPr>
          <p:cNvSpPr txBox="1"/>
          <p:nvPr/>
        </p:nvSpPr>
        <p:spPr>
          <a:xfrm>
            <a:off x="9486901" y="4888670"/>
            <a:ext cx="2552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i="1" dirty="0">
                <a:latin typeface="Arial" pitchFamily="34" charset="0"/>
                <a:cs typeface="Arial" pitchFamily="34" charset="0"/>
              </a:rPr>
              <a:t>Wysokość drabiny powinna umożliwiać pracownikowi pochwycenie podczas wykonywania pracy.</a:t>
            </a:r>
          </a:p>
        </p:txBody>
      </p:sp>
      <p:sp>
        <p:nvSpPr>
          <p:cNvPr id="9" name="Tytuł 35">
            <a:extLst>
              <a:ext uri="{FF2B5EF4-FFF2-40B4-BE49-F238E27FC236}">
                <a16:creationId xmlns:a16="http://schemas.microsoft.com/office/drawing/2014/main" id="{3DDDE757-6779-6C3F-0A1E-1AA8F91EA7F0}"/>
              </a:ext>
            </a:extLst>
          </p:cNvPr>
          <p:cNvSpPr txBox="1">
            <a:spLocks/>
          </p:cNvSpPr>
          <p:nvPr/>
        </p:nvSpPr>
        <p:spPr>
          <a:xfrm>
            <a:off x="168727" y="807868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Prace z drabin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Zasady bezpiecznej pracy</a:t>
            </a:r>
          </a:p>
        </p:txBody>
      </p:sp>
    </p:spTree>
    <p:extLst>
      <p:ext uri="{BB962C8B-B14F-4D97-AF65-F5344CB8AC3E}">
        <p14:creationId xmlns:p14="http://schemas.microsoft.com/office/powerpoint/2010/main" val="1249684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46761-6D82-746D-CC65-E817E50CC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D9978D56-0B75-4ED8-20B5-8A01C05F25B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9" y="1923193"/>
            <a:ext cx="3575958" cy="7369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377">
              <a:spcBef>
                <a:spcPct val="30000"/>
              </a:spcBef>
            </a:pP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ytuł 35">
            <a:extLst>
              <a:ext uri="{FF2B5EF4-FFF2-40B4-BE49-F238E27FC236}">
                <a16:creationId xmlns:a16="http://schemas.microsoft.com/office/drawing/2014/main" id="{063EA02A-8E20-C11B-315C-A63FCA6D089D}"/>
              </a:ext>
            </a:extLst>
          </p:cNvPr>
          <p:cNvSpPr txBox="1">
            <a:spLocks/>
          </p:cNvSpPr>
          <p:nvPr/>
        </p:nvSpPr>
        <p:spPr>
          <a:xfrm>
            <a:off x="168726" y="598714"/>
            <a:ext cx="5241473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Prace z drabin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Zasady bezpiecznej pracy – </a:t>
            </a:r>
            <a:r>
              <a:rPr lang="pl-PL" sz="2400" b="1" dirty="0" err="1">
                <a:latin typeface="Arial Nova Cond" panose="020B0506020202020204" pitchFamily="34" charset="0"/>
              </a:rPr>
              <a:t>Ladder</a:t>
            </a:r>
            <a:r>
              <a:rPr lang="pl-PL" sz="2400" b="1" dirty="0">
                <a:latin typeface="Arial Nova Cond" panose="020B0506020202020204" pitchFamily="34" charset="0"/>
              </a:rPr>
              <a:t> Tag</a:t>
            </a:r>
          </a:p>
        </p:txBody>
      </p:sp>
      <p:pic>
        <p:nvPicPr>
          <p:cNvPr id="2" name="Obraz 3">
            <a:extLst>
              <a:ext uri="{FF2B5EF4-FFF2-40B4-BE49-F238E27FC236}">
                <a16:creationId xmlns:a16="http://schemas.microsoft.com/office/drawing/2014/main" id="{32596526-115B-A177-75C1-A84268361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1335678"/>
            <a:ext cx="3267075" cy="471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6">
            <a:extLst>
              <a:ext uri="{FF2B5EF4-FFF2-40B4-BE49-F238E27FC236}">
                <a16:creationId xmlns:a16="http://schemas.microsoft.com/office/drawing/2014/main" id="{623DB45B-D5FC-EFC8-5BB7-09396F8A0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1" y="1335678"/>
            <a:ext cx="3267076" cy="471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F26B6EB0-109C-93F7-1FEA-DCB9C6171ACE}"/>
              </a:ext>
            </a:extLst>
          </p:cNvPr>
          <p:cNvSpPr txBox="1"/>
          <p:nvPr/>
        </p:nvSpPr>
        <p:spPr>
          <a:xfrm>
            <a:off x="7554685" y="1335678"/>
            <a:ext cx="366848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Należy stosować kartę kontroli drabin. Kontrolę drabin przeprowadzamy minimum 1 raz / tydzień. Po wykonanym przeglądzie dokonujemy wpisu na dołączonej do drabiny karcie.</a:t>
            </a:r>
          </a:p>
          <a:p>
            <a:pPr marL="285750" indent="-285750">
              <a:buFontTx/>
              <a:buChar char="-"/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KARTA KONTROLI DRABINY DO UZYSKANIA U KOORDYNATORA BHP W BIURZE BUDOWY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LUB BEZPOŚREDNIO NA STRONIE: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https://echo-bhp.pl/document/drabiny-karta-kontroli/</a:t>
            </a:r>
          </a:p>
          <a:p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132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2E404CB-4913-0C7F-12EC-D47A17CDA3FE}"/>
              </a:ext>
            </a:extLst>
          </p:cNvPr>
          <p:cNvSpPr/>
          <p:nvPr/>
        </p:nvSpPr>
        <p:spPr>
          <a:xfrm>
            <a:off x="0" y="645883"/>
            <a:ext cx="12192000" cy="56599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0" name="Symbol zastępczy obrazu 9" descr="Obraz zawierający zewnętrzne, budynek, trawa, droga&#10;&#10;Opis wygenerowany automatycznie">
            <a:extLst>
              <a:ext uri="{FF2B5EF4-FFF2-40B4-BE49-F238E27FC236}">
                <a16:creationId xmlns:a16="http://schemas.microsoft.com/office/drawing/2014/main" id="{422C0C24-681F-49D0-8069-877E1462750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 r="12721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Informacje o projekcie  </a:t>
            </a:r>
            <a:r>
              <a:rPr lang="pl-PL" dirty="0">
                <a:solidFill>
                  <a:srgbClr val="FB2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wpisz nazwę Twojego projektu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the project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266700" y="1943700"/>
            <a:ext cx="49970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Zespół realizujący: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 </a:t>
            </a:r>
          </a:p>
          <a:p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team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Zakończenie 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Wielkość projektu (PUM):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 </a:t>
            </a:r>
          </a:p>
          <a:p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of project</a:t>
            </a:r>
            <a:endParaRPr lang="pl-PL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Liczba kondygnacji: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</a:p>
          <a:p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l-PL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floors</a:t>
            </a:r>
            <a:endParaRPr lang="pl-PL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E9F13B07-5C67-4512-A30D-DB85D009ACF8}"/>
              </a:ext>
            </a:extLst>
          </p:cNvPr>
          <p:cNvGrpSpPr/>
          <p:nvPr/>
        </p:nvGrpSpPr>
        <p:grpSpPr>
          <a:xfrm>
            <a:off x="9835935" y="1615203"/>
            <a:ext cx="1924594" cy="1920770"/>
            <a:chOff x="4302034" y="4643411"/>
            <a:chExt cx="1924594" cy="1920770"/>
          </a:xfrm>
        </p:grpSpPr>
        <p:pic>
          <p:nvPicPr>
            <p:cNvPr id="23" name="Obraz 22" descr="Zasób 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6184" y="4643411"/>
              <a:ext cx="1910444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4" name="Symbol zastępczy zawartości 33">
              <a:extLst>
                <a:ext uri="{FF2B5EF4-FFF2-40B4-BE49-F238E27FC236}">
                  <a16:creationId xmlns:a16="http://schemas.microsoft.com/office/drawing/2014/main" id="{CBBCC2DC-2621-432D-996C-C130D183622C}"/>
                </a:ext>
              </a:extLst>
            </p:cNvPr>
            <p:cNvSpPr txBox="1">
              <a:spLocks/>
            </p:cNvSpPr>
            <p:nvPr/>
          </p:nvSpPr>
          <p:spPr>
            <a:xfrm>
              <a:off x="4302034" y="4963887"/>
              <a:ext cx="1898469" cy="12770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28594" marR="0" lvl="0" indent="-228594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r>
                <a:rPr kumimoji="0" lang="pl-PL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</a:t>
              </a: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 wizualizację</a:t>
              </a:r>
              <a:br>
                <a:rPr lang="pl-PL" sz="1400" dirty="0">
                  <a:latin typeface="Gotham Book" pitchFamily="50" charset="0"/>
                  <a:cs typeface="Gotham Book" pitchFamily="50" charset="0"/>
                </a:rPr>
              </a:b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Twojej budowy</a:t>
              </a:r>
              <a:endPara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A1E823B-B564-4957-BE54-AC69FC74C0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6796" y="3429000"/>
            <a:ext cx="3898504" cy="2653030"/>
          </a:xfrm>
          <a:prstGeom prst="rect">
            <a:avLst/>
          </a:prstGeom>
          <a:effectLst/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59010D4-9780-464A-9919-7BD548BF2E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4284" y="648983"/>
            <a:ext cx="3861016" cy="2636717"/>
          </a:xfrm>
          <a:prstGeom prst="rect">
            <a:avLst/>
          </a:prstGeom>
          <a:effectLst/>
        </p:spPr>
      </p:pic>
      <p:pic>
        <p:nvPicPr>
          <p:cNvPr id="6" name="Obraz 5" descr="Obraz zawierający zewnętrzne, niebo, drzewo, transport&#10;&#10;Opis wygenerowany przy bardzo wysokim poziomie pewności">
            <a:extLst>
              <a:ext uri="{FF2B5EF4-FFF2-40B4-BE49-F238E27FC236}">
                <a16:creationId xmlns:a16="http://schemas.microsoft.com/office/drawing/2014/main" id="{DCB8734E-E63B-4E9B-8386-82FB289F37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5539" y="3445313"/>
            <a:ext cx="2692700" cy="2636717"/>
          </a:xfrm>
          <a:prstGeom prst="rect">
            <a:avLst/>
          </a:prstGeom>
          <a:effectLst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DD315E0-3A85-4D2C-92D9-0E2919F663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175" y="1830694"/>
            <a:ext cx="2307452" cy="4251336"/>
          </a:xfrm>
          <a:prstGeom prst="rect">
            <a:avLst/>
          </a:prstGeom>
          <a:effectLst/>
        </p:spPr>
      </p:pic>
      <p:pic>
        <p:nvPicPr>
          <p:cNvPr id="8" name="Obraz 7" descr="Obraz zawierający budynek, zewnętrzne, niebo, podłoże&#10;&#10;Opis wygenerowany przy wysokim poziomie pewności">
            <a:extLst>
              <a:ext uri="{FF2B5EF4-FFF2-40B4-BE49-F238E27FC236}">
                <a16:creationId xmlns:a16="http://schemas.microsoft.com/office/drawing/2014/main" id="{D18A6D05-E9CC-417F-874B-161E7ACB75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4486" y="1809989"/>
            <a:ext cx="2379553" cy="4272041"/>
          </a:xfrm>
          <a:prstGeom prst="rect">
            <a:avLst/>
          </a:prstGeom>
          <a:effectLst/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40CCB79-9F86-4490-91C7-E05D43643C7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684" y="3429000"/>
            <a:ext cx="1474026" cy="983913"/>
          </a:xfrm>
          <a:prstGeom prst="rect">
            <a:avLst/>
          </a:prstGeom>
          <a:effectLst/>
        </p:spPr>
      </p:pic>
      <p:pic>
        <p:nvPicPr>
          <p:cNvPr id="13" name="Obraz 12" descr="goo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6048" y="1291500"/>
            <a:ext cx="1351682" cy="1351682"/>
          </a:xfrm>
          <a:prstGeom prst="rect">
            <a:avLst/>
          </a:prstGeom>
        </p:spPr>
      </p:pic>
      <p:sp>
        <p:nvSpPr>
          <p:cNvPr id="11" name="Tytuł 35">
            <a:extLst>
              <a:ext uri="{FF2B5EF4-FFF2-40B4-BE49-F238E27FC236}">
                <a16:creationId xmlns:a16="http://schemas.microsoft.com/office/drawing/2014/main" id="{00474406-5E77-C3E7-5466-6E8F1303C898}"/>
              </a:ext>
            </a:extLst>
          </p:cNvPr>
          <p:cNvSpPr txBox="1">
            <a:spLocks/>
          </p:cNvSpPr>
          <p:nvPr/>
        </p:nvSpPr>
        <p:spPr>
          <a:xfrm>
            <a:off x="138224" y="775970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</a:t>
            </a:r>
          </a:p>
        </p:txBody>
      </p:sp>
    </p:spTree>
    <p:extLst>
      <p:ext uri="{BB962C8B-B14F-4D97-AF65-F5344CB8AC3E}">
        <p14:creationId xmlns:p14="http://schemas.microsoft.com/office/powerpoint/2010/main" val="3718342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3BC0C59-C191-447B-9D89-927C0117E4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468" y="924031"/>
            <a:ext cx="3430132" cy="2763793"/>
          </a:xfrm>
          <a:prstGeom prst="rect">
            <a:avLst/>
          </a:prstGeom>
        </p:spPr>
      </p:pic>
      <p:grpSp>
        <p:nvGrpSpPr>
          <p:cNvPr id="13" name="Grupa 12"/>
          <p:cNvGrpSpPr/>
          <p:nvPr/>
        </p:nvGrpSpPr>
        <p:grpSpPr>
          <a:xfrm>
            <a:off x="257175" y="3788642"/>
            <a:ext cx="5485518" cy="2394287"/>
            <a:chOff x="257175" y="3788642"/>
            <a:chExt cx="5485518" cy="2394287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629698F1-6F06-4B50-B4D3-0E979C3F6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175" y="3788642"/>
              <a:ext cx="2574641" cy="2394287"/>
            </a:xfrm>
            <a:prstGeom prst="rect">
              <a:avLst/>
            </a:prstGeom>
          </p:spPr>
        </p:pic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1D2F4FE1-73EA-4596-A59D-020B98950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2812" y="3810348"/>
              <a:ext cx="2739881" cy="2355587"/>
            </a:xfrm>
            <a:prstGeom prst="rect">
              <a:avLst/>
            </a:prstGeom>
          </p:spPr>
        </p:pic>
      </p:grpSp>
      <p:pic>
        <p:nvPicPr>
          <p:cNvPr id="7" name="Obraz 6">
            <a:extLst>
              <a:ext uri="{FF2B5EF4-FFF2-40B4-BE49-F238E27FC236}">
                <a16:creationId xmlns:a16="http://schemas.microsoft.com/office/drawing/2014/main" id="{886AF660-83AD-4075-983C-B1A5C16A8E2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031" y="3805634"/>
            <a:ext cx="2949269" cy="235558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6C933AF-2261-4D74-8AD9-1BF490DD090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031" y="907804"/>
            <a:ext cx="2949269" cy="2777191"/>
          </a:xfrm>
          <a:prstGeom prst="rect">
            <a:avLst/>
          </a:prstGeom>
        </p:spPr>
      </p:pic>
      <p:pic>
        <p:nvPicPr>
          <p:cNvPr id="9" name="Symbol zastępczy zawartości 12">
            <a:extLst>
              <a:ext uri="{FF2B5EF4-FFF2-40B4-BE49-F238E27FC236}">
                <a16:creationId xmlns:a16="http://schemas.microsoft.com/office/drawing/2014/main" id="{C4B7D472-7FAA-4DF0-9752-5E9FEF7CA0D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0965" y="3819873"/>
            <a:ext cx="2878160" cy="2319047"/>
          </a:xfrm>
          <a:prstGeom prst="rect">
            <a:avLst/>
          </a:prstGeom>
        </p:spPr>
      </p:pic>
      <p:pic>
        <p:nvPicPr>
          <p:cNvPr id="14" name="Obraz 13" descr="goo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519" y="1964094"/>
            <a:ext cx="1351682" cy="1351682"/>
          </a:xfrm>
          <a:prstGeom prst="rect">
            <a:avLst/>
          </a:prstGeom>
        </p:spPr>
      </p:pic>
      <p:sp>
        <p:nvSpPr>
          <p:cNvPr id="11" name="Tytuł 35">
            <a:extLst>
              <a:ext uri="{FF2B5EF4-FFF2-40B4-BE49-F238E27FC236}">
                <a16:creationId xmlns:a16="http://schemas.microsoft.com/office/drawing/2014/main" id="{22577258-8941-D371-AF8D-E613C5DAC5B9}"/>
              </a:ext>
            </a:extLst>
          </p:cNvPr>
          <p:cNvSpPr txBox="1">
            <a:spLocks/>
          </p:cNvSpPr>
          <p:nvPr/>
        </p:nvSpPr>
        <p:spPr>
          <a:xfrm>
            <a:off x="138224" y="775970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</a:t>
            </a:r>
          </a:p>
        </p:txBody>
      </p:sp>
    </p:spTree>
    <p:extLst>
      <p:ext uri="{BB962C8B-B14F-4D97-AF65-F5344CB8AC3E}">
        <p14:creationId xmlns:p14="http://schemas.microsoft.com/office/powerpoint/2010/main" val="5510460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266700" y="1943701"/>
            <a:ext cx="6830786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>
                <a:latin typeface="Arial" pitchFamily="34" charset="0"/>
                <a:cs typeface="Arial" pitchFamily="34" charset="0"/>
              </a:rPr>
              <a:t>Do transportu silikatów należy: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900" dirty="0">
                <a:latin typeface="Arial" pitchFamily="34" charset="0"/>
                <a:cs typeface="Arial" pitchFamily="34" charset="0"/>
              </a:rPr>
              <a:t>Zapewnić transport palet pojedynczo,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900" dirty="0">
                <a:latin typeface="Arial" pitchFamily="34" charset="0"/>
                <a:cs typeface="Arial" pitchFamily="34" charset="0"/>
              </a:rPr>
              <a:t>Stosowanie pary zawiesi pasowych w podpięciu metodą na zaciąg + pas transportowy dookoła,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1900" dirty="0">
              <a:latin typeface="Arial" pitchFamily="34" charset="0"/>
              <a:cs typeface="Arial" pitchFamily="34" charset="0"/>
            </a:endParaRPr>
          </a:p>
          <a:p>
            <a:r>
              <a:rPr lang="pl-PL" sz="1900" dirty="0">
                <a:latin typeface="Arial" pitchFamily="34" charset="0"/>
                <a:cs typeface="Arial" pitchFamily="34" charset="0"/>
              </a:rPr>
              <a:t>Alternatywą jest stosowanie specjalnych wideł lub chwytaków transportowych z dodatkowym łańcuchem zabezpieczającym, siatką lub inny sposób zgodny z instrukcją producenta.</a:t>
            </a:r>
          </a:p>
          <a:p>
            <a:endParaRPr lang="pl-PL" sz="1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6605787-7057-4021-9770-5072B1E4F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247" y="1361311"/>
            <a:ext cx="4298053" cy="4515614"/>
          </a:xfrm>
          <a:prstGeom prst="rect">
            <a:avLst/>
          </a:prstGeom>
        </p:spPr>
      </p:pic>
      <p:pic>
        <p:nvPicPr>
          <p:cNvPr id="9" name="Obraz 8" descr="goo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884" y="4396650"/>
            <a:ext cx="1351682" cy="1351682"/>
          </a:xfrm>
          <a:prstGeom prst="rect">
            <a:avLst/>
          </a:prstGeom>
        </p:spPr>
      </p:pic>
      <p:sp>
        <p:nvSpPr>
          <p:cNvPr id="5" name="Tytuł 35">
            <a:extLst>
              <a:ext uri="{FF2B5EF4-FFF2-40B4-BE49-F238E27FC236}">
                <a16:creationId xmlns:a16="http://schemas.microsoft.com/office/drawing/2014/main" id="{5F5D79BA-C837-537F-5CBB-6D66AA46FF29}"/>
              </a:ext>
            </a:extLst>
          </p:cNvPr>
          <p:cNvSpPr txBox="1">
            <a:spLocks/>
          </p:cNvSpPr>
          <p:nvPr/>
        </p:nvSpPr>
        <p:spPr>
          <a:xfrm>
            <a:off x="138224" y="775970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</a:t>
            </a:r>
          </a:p>
        </p:txBody>
      </p:sp>
    </p:spTree>
    <p:extLst>
      <p:ext uri="{BB962C8B-B14F-4D97-AF65-F5344CB8AC3E}">
        <p14:creationId xmlns:p14="http://schemas.microsoft.com/office/powerpoint/2010/main" val="922721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8ECDD93F-EF90-454F-A58D-4C0F7E1894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9610" y="1361311"/>
            <a:ext cx="5285690" cy="4513155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66700" y="1943701"/>
            <a:ext cx="683078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>
                <a:latin typeface="Arial" pitchFamily="34" charset="0"/>
                <a:cs typeface="Arial" pitchFamily="34" charset="0"/>
              </a:rPr>
              <a:t>Materiały transportowane w otwartych koszach </a:t>
            </a:r>
            <a:br>
              <a:rPr lang="pl-PL" sz="1900" dirty="0">
                <a:latin typeface="Arial" pitchFamily="34" charset="0"/>
                <a:cs typeface="Arial" pitchFamily="34" charset="0"/>
              </a:rPr>
            </a:br>
            <a:r>
              <a:rPr lang="pl-PL" sz="1900" dirty="0">
                <a:latin typeface="Arial" pitchFamily="34" charset="0"/>
                <a:cs typeface="Arial" pitchFamily="34" charset="0"/>
              </a:rPr>
              <a:t>powinny być dodatkowo spięte pasem.</a:t>
            </a:r>
          </a:p>
        </p:txBody>
      </p:sp>
      <p:pic>
        <p:nvPicPr>
          <p:cNvPr id="6" name="Obraz 5" descr="goo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7409" y="4396650"/>
            <a:ext cx="1351682" cy="1351682"/>
          </a:xfrm>
          <a:prstGeom prst="rect">
            <a:avLst/>
          </a:prstGeom>
        </p:spPr>
      </p:pic>
      <p:sp>
        <p:nvSpPr>
          <p:cNvPr id="7" name="Tytuł 35">
            <a:extLst>
              <a:ext uri="{FF2B5EF4-FFF2-40B4-BE49-F238E27FC236}">
                <a16:creationId xmlns:a16="http://schemas.microsoft.com/office/drawing/2014/main" id="{720820A6-D047-2D00-632E-E991510E8425}"/>
              </a:ext>
            </a:extLst>
          </p:cNvPr>
          <p:cNvSpPr txBox="1">
            <a:spLocks/>
          </p:cNvSpPr>
          <p:nvPr/>
        </p:nvSpPr>
        <p:spPr>
          <a:xfrm>
            <a:off x="138224" y="775970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</a:t>
            </a:r>
          </a:p>
        </p:txBody>
      </p:sp>
    </p:spTree>
    <p:extLst>
      <p:ext uri="{BB962C8B-B14F-4D97-AF65-F5344CB8AC3E}">
        <p14:creationId xmlns:p14="http://schemas.microsoft.com/office/powerpoint/2010/main" val="21240467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2DE987D-D4AE-489A-905A-F9872D6C156D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7724791" y="1379555"/>
            <a:ext cx="3933002" cy="44680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Symbol zastępczy zawartości 6" descr="Obraz zawierający niebo, budynek, zewnętrzne, transport&#10;&#10;Opis wygenerowany przy bardzo wysokim poziomie pewności">
            <a:extLst>
              <a:ext uri="{FF2B5EF4-FFF2-40B4-BE49-F238E27FC236}">
                <a16:creationId xmlns:a16="http://schemas.microsoft.com/office/drawing/2014/main" id="{B5D526BE-44CD-4676-9582-B2C00288F6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755923" y="2039317"/>
            <a:ext cx="3933003" cy="314849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09523D1-6879-417C-A899-190D3E9781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175" y="1647060"/>
            <a:ext cx="3724275" cy="3925065"/>
          </a:xfrm>
          <a:prstGeom prst="rect">
            <a:avLst/>
          </a:prstGeom>
        </p:spPr>
      </p:pic>
      <p:pic>
        <p:nvPicPr>
          <p:cNvPr id="12" name="Obraz 11" descr="goo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177" y="1733552"/>
            <a:ext cx="742948" cy="742948"/>
          </a:xfrm>
          <a:prstGeom prst="rect">
            <a:avLst/>
          </a:prstGeom>
        </p:spPr>
      </p:pic>
      <p:pic>
        <p:nvPicPr>
          <p:cNvPr id="13" name="Obraz 12" descr="goo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027" y="1733552"/>
            <a:ext cx="742948" cy="742948"/>
          </a:xfrm>
          <a:prstGeom prst="rect">
            <a:avLst/>
          </a:prstGeom>
        </p:spPr>
      </p:pic>
      <p:pic>
        <p:nvPicPr>
          <p:cNvPr id="14" name="Obraz 13" descr="goo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277" y="1733552"/>
            <a:ext cx="742948" cy="742948"/>
          </a:xfrm>
          <a:prstGeom prst="rect">
            <a:avLst/>
          </a:prstGeom>
        </p:spPr>
      </p:pic>
      <p:sp>
        <p:nvSpPr>
          <p:cNvPr id="7" name="Tytuł 35">
            <a:extLst>
              <a:ext uri="{FF2B5EF4-FFF2-40B4-BE49-F238E27FC236}">
                <a16:creationId xmlns:a16="http://schemas.microsoft.com/office/drawing/2014/main" id="{F9AA98E0-C36B-9265-578D-F182FD9F6108}"/>
              </a:ext>
            </a:extLst>
          </p:cNvPr>
          <p:cNvSpPr txBox="1">
            <a:spLocks/>
          </p:cNvSpPr>
          <p:nvPr/>
        </p:nvSpPr>
        <p:spPr>
          <a:xfrm>
            <a:off x="138223" y="775970"/>
            <a:ext cx="6900751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 - </a:t>
            </a:r>
            <a:r>
              <a:rPr lang="pl-PL" sz="2400" b="1" dirty="0">
                <a:solidFill>
                  <a:srgbClr val="FF0000"/>
                </a:solidFill>
                <a:latin typeface="Arial Nova Cond" panose="020B0506020202020204" pitchFamily="34" charset="0"/>
              </a:rPr>
              <a:t>niebezpieczne praktyki</a:t>
            </a:r>
            <a:endParaRPr lang="pl-PL" sz="2400" b="1" dirty="0"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119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66700" y="1943701"/>
            <a:ext cx="48768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>
                <a:latin typeface="Arial" pitchFamily="34" charset="0"/>
                <a:cs typeface="Arial" pitchFamily="34" charset="0"/>
              </a:rPr>
              <a:t>Kosze transportowe nie mogą być przeładowane. Podpory szalunkowe należy składować maksymalnie do wysokości stojaka oraz powinny być dodatkowo spięte pasem.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8A7E2EB-D54D-4DFB-B186-E1EE0F9A3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950" y="1510360"/>
            <a:ext cx="3249761" cy="45324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312B269-1F97-40C4-BB6D-E74E18E63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299" y="1510360"/>
            <a:ext cx="3132000" cy="4532400"/>
          </a:xfrm>
          <a:prstGeom prst="rect">
            <a:avLst/>
          </a:prstGeom>
        </p:spPr>
      </p:pic>
      <p:pic>
        <p:nvPicPr>
          <p:cNvPr id="11" name="Obraz 10" descr="goo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2" y="1657352"/>
            <a:ext cx="742948" cy="742948"/>
          </a:xfrm>
          <a:prstGeom prst="rect">
            <a:avLst/>
          </a:prstGeom>
        </p:spPr>
      </p:pic>
      <p:pic>
        <p:nvPicPr>
          <p:cNvPr id="12" name="Obraz 11" descr="goo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9227" y="1657352"/>
            <a:ext cx="742948" cy="742948"/>
          </a:xfrm>
          <a:prstGeom prst="rect">
            <a:avLst/>
          </a:prstGeom>
        </p:spPr>
      </p:pic>
      <p:sp>
        <p:nvSpPr>
          <p:cNvPr id="4" name="Tytuł 35">
            <a:extLst>
              <a:ext uri="{FF2B5EF4-FFF2-40B4-BE49-F238E27FC236}">
                <a16:creationId xmlns:a16="http://schemas.microsoft.com/office/drawing/2014/main" id="{0B263F4E-F191-3254-2BAB-B1F354A82922}"/>
              </a:ext>
            </a:extLst>
          </p:cNvPr>
          <p:cNvSpPr txBox="1">
            <a:spLocks/>
          </p:cNvSpPr>
          <p:nvPr/>
        </p:nvSpPr>
        <p:spPr>
          <a:xfrm>
            <a:off x="138223" y="775970"/>
            <a:ext cx="6900751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 - </a:t>
            </a:r>
            <a:r>
              <a:rPr lang="pl-PL" sz="2400" b="1" dirty="0">
                <a:solidFill>
                  <a:srgbClr val="FF0000"/>
                </a:solidFill>
                <a:latin typeface="Arial Nova Cond" panose="020B0506020202020204" pitchFamily="34" charset="0"/>
              </a:rPr>
              <a:t>niebezpieczne praktyki</a:t>
            </a:r>
            <a:endParaRPr lang="pl-PL" sz="2400" b="1" dirty="0"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9521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E28C4EB-7FDC-4675-A7B7-29C1FB657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925" y="1299459"/>
            <a:ext cx="3762374" cy="4743301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66700" y="1943701"/>
            <a:ext cx="54387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>
                <a:latin typeface="Arial" pitchFamily="34" charset="0"/>
                <a:cs typeface="Arial" pitchFamily="34" charset="0"/>
              </a:rPr>
              <a:t>Ze względu na ryzyko odpadania na wysokości poszczególnych elementów, </a:t>
            </a:r>
            <a:r>
              <a:rPr lang="pl-PL" sz="1900" b="1" dirty="0">
                <a:latin typeface="Arial" pitchFamily="34" charset="0"/>
                <a:cs typeface="Arial" pitchFamily="34" charset="0"/>
              </a:rPr>
              <a:t>zabroniony jest transport żurawiem w całości lekkich wieżowych rusztowań jezdnych</a:t>
            </a:r>
            <a:r>
              <a:rPr lang="pl-PL" sz="1900" dirty="0">
                <a:latin typeface="Arial" pitchFamily="34" charset="0"/>
                <a:cs typeface="Arial" pitchFamily="34" charset="0"/>
              </a:rPr>
              <a:t>. Jedynym wyjątkiem jest sytuacja, gdy dopuszcza taką możliwość producent i jest to ujęte w DTR.</a:t>
            </a:r>
          </a:p>
        </p:txBody>
      </p:sp>
      <p:pic>
        <p:nvPicPr>
          <p:cNvPr id="10" name="Obraz 9" descr="goo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3902" y="1457327"/>
            <a:ext cx="742948" cy="742948"/>
          </a:xfrm>
          <a:prstGeom prst="rect">
            <a:avLst/>
          </a:prstGeom>
        </p:spPr>
      </p:pic>
      <p:sp>
        <p:nvSpPr>
          <p:cNvPr id="5" name="Tytuł 35">
            <a:extLst>
              <a:ext uri="{FF2B5EF4-FFF2-40B4-BE49-F238E27FC236}">
                <a16:creationId xmlns:a16="http://schemas.microsoft.com/office/drawing/2014/main" id="{58F32714-77C6-3354-4A8F-04505D9BDA2F}"/>
              </a:ext>
            </a:extLst>
          </p:cNvPr>
          <p:cNvSpPr txBox="1">
            <a:spLocks/>
          </p:cNvSpPr>
          <p:nvPr/>
        </p:nvSpPr>
        <p:spPr>
          <a:xfrm>
            <a:off x="138223" y="775970"/>
            <a:ext cx="6900751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 - </a:t>
            </a:r>
            <a:r>
              <a:rPr lang="pl-PL" sz="2400" b="1" dirty="0">
                <a:solidFill>
                  <a:srgbClr val="FF0000"/>
                </a:solidFill>
                <a:latin typeface="Arial Nova Cond" panose="020B0506020202020204" pitchFamily="34" charset="0"/>
              </a:rPr>
              <a:t>niebezpieczne praktyki</a:t>
            </a:r>
            <a:endParaRPr lang="pl-PL" sz="2400" b="1" dirty="0"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0045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66700" y="1391251"/>
            <a:ext cx="417195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>
                <a:latin typeface="Arial" pitchFamily="34" charset="0"/>
                <a:cs typeface="Arial" pitchFamily="34" charset="0"/>
              </a:rPr>
              <a:t>Transport szalunków powinien odbywać się zgodnie </a:t>
            </a:r>
            <a:r>
              <a:rPr lang="pl-PL" sz="1900" b="1" dirty="0">
                <a:latin typeface="Arial" pitchFamily="34" charset="0"/>
                <a:cs typeface="Arial" pitchFamily="34" charset="0"/>
              </a:rPr>
              <a:t>z zaleceniami producenta deskowań</a:t>
            </a:r>
            <a:r>
              <a:rPr lang="pl-PL" sz="19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835DDBD-0E67-4C8C-9221-E1EA9AA02C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9" r="-179"/>
          <a:stretch/>
        </p:blipFill>
        <p:spPr>
          <a:xfrm>
            <a:off x="7896686" y="1449898"/>
            <a:ext cx="4028613" cy="453237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B6FF810-4909-4EBC-996B-94F4869A7D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28" t="-4"/>
          <a:stretch/>
        </p:blipFill>
        <p:spPr>
          <a:xfrm>
            <a:off x="4488426" y="1459381"/>
            <a:ext cx="3215148" cy="4500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DF145D6-D88E-4402-9ECE-D3E1E3B55004}"/>
              </a:ext>
            </a:extLst>
          </p:cNvPr>
          <p:cNvPicPr preferRelativeResize="0"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2506218"/>
            <a:ext cx="4124325" cy="3475805"/>
          </a:xfrm>
          <a:prstGeom prst="rect">
            <a:avLst/>
          </a:prstGeom>
        </p:spPr>
      </p:pic>
      <p:sp>
        <p:nvSpPr>
          <p:cNvPr id="5" name="Tytuł 35">
            <a:extLst>
              <a:ext uri="{FF2B5EF4-FFF2-40B4-BE49-F238E27FC236}">
                <a16:creationId xmlns:a16="http://schemas.microsoft.com/office/drawing/2014/main" id="{D2DBB707-35AF-5CC1-2B09-96CBF762A11B}"/>
              </a:ext>
            </a:extLst>
          </p:cNvPr>
          <p:cNvSpPr txBox="1">
            <a:spLocks/>
          </p:cNvSpPr>
          <p:nvPr/>
        </p:nvSpPr>
        <p:spPr>
          <a:xfrm>
            <a:off x="138223" y="775970"/>
            <a:ext cx="6900751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</a:t>
            </a:r>
          </a:p>
        </p:txBody>
      </p:sp>
    </p:spTree>
    <p:extLst>
      <p:ext uri="{BB962C8B-B14F-4D97-AF65-F5344CB8AC3E}">
        <p14:creationId xmlns:p14="http://schemas.microsoft.com/office/powerpoint/2010/main" val="16913325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8" y="3836988"/>
            <a:ext cx="11715751" cy="2306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594" lvl="0" indent="-228594" defTabSz="914377">
              <a:lnSpc>
                <a:spcPct val="150000"/>
              </a:lnSpc>
              <a:spcBef>
                <a:spcPct val="30000"/>
              </a:spcBef>
            </a:pPr>
            <a:r>
              <a:rPr lang="pl-PL" b="1" u="sng" dirty="0">
                <a:uFill>
                  <a:solidFill>
                    <a:srgbClr val="FB3162"/>
                  </a:solidFill>
                </a:uFill>
                <a:latin typeface="Arial" pitchFamily="34" charset="0"/>
                <a:cs typeface="Arial" pitchFamily="34" charset="0"/>
              </a:rPr>
              <a:t>Utrata stateczności i przewrócenie żurawia</a:t>
            </a:r>
          </a:p>
          <a:p>
            <a:pPr marL="228594" lvl="0" indent="-228594" defTabSz="914377">
              <a:lnSpc>
                <a:spcPct val="150000"/>
              </a:lnSpc>
              <a:spcBef>
                <a:spcPct val="30000"/>
              </a:spcBef>
            </a:pPr>
            <a:r>
              <a:rPr lang="pl-PL" dirty="0">
                <a:uFill>
                  <a:solidFill>
                    <a:srgbClr val="FB3162"/>
                  </a:solidFill>
                </a:uFill>
                <a:latin typeface="Arial" pitchFamily="34" charset="0"/>
                <a:cs typeface="Arial" pitchFamily="34" charset="0"/>
              </a:rPr>
              <a:t>Takie zagrożenie może być następstwem: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dirty="0">
                <a:latin typeface="Arial" pitchFamily="34" charset="0"/>
                <a:cs typeface="Arial" pitchFamily="34" charset="0"/>
              </a:rPr>
              <a:t>Złego posadowienia żurawia np. braku podkładów pod podpory na nieutwardzonym, słabym podłożu, </a:t>
            </a:r>
            <a:br>
              <a:rPr lang="pl-PL" dirty="0">
                <a:latin typeface="Arial" pitchFamily="34" charset="0"/>
                <a:cs typeface="Arial" pitchFamily="34" charset="0"/>
              </a:rPr>
            </a:br>
            <a:r>
              <a:rPr lang="pl-PL" dirty="0">
                <a:latin typeface="Arial" pitchFamily="34" charset="0"/>
                <a:cs typeface="Arial" pitchFamily="34" charset="0"/>
              </a:rPr>
              <a:t>bez zastosowania podkładów,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dirty="0">
                <a:latin typeface="Arial" pitchFamily="34" charset="0"/>
                <a:cs typeface="Arial" pitchFamily="34" charset="0"/>
              </a:rPr>
              <a:t>Podnoszenia przyciśniętego, zablokowanego materiału (np. zmrożenie z podłożem, zakleszczenie z innym składowanym materiałem).</a:t>
            </a:r>
          </a:p>
          <a:p>
            <a:pPr marL="228594" lvl="0" indent="-228594" defTabSz="914377">
              <a:spcBef>
                <a:spcPct val="30000"/>
              </a:spcBef>
              <a:buFont typeface="Arial" pitchFamily="34" charset="0"/>
              <a:buChar char="•"/>
            </a:pP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D528B8D-1FDE-47C0-B892-F2A63A7F15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175" y="1249062"/>
            <a:ext cx="3413923" cy="2502496"/>
          </a:xfrm>
          <a:prstGeom prst="rect">
            <a:avLst/>
          </a:prstGeom>
          <a:ln w="57150">
            <a:noFill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1D17D60-5207-4860-8438-F4F22F051E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894" y="1257651"/>
            <a:ext cx="3216169" cy="2485674"/>
          </a:xfrm>
          <a:prstGeom prst="rect">
            <a:avLst/>
          </a:prstGeom>
          <a:ln w="57150">
            <a:noFill/>
          </a:ln>
        </p:spPr>
      </p:pic>
      <p:pic>
        <p:nvPicPr>
          <p:cNvPr id="8" name="Obraz 7" descr="Obraz zawierający zewnętrzne, niebo, drzewo, podłoże&#10;&#10;Opis wygenerowany przy bardzo wysokim poziomie pewności">
            <a:extLst>
              <a:ext uri="{FF2B5EF4-FFF2-40B4-BE49-F238E27FC236}">
                <a16:creationId xmlns:a16="http://schemas.microsoft.com/office/drawing/2014/main" id="{EC19DE33-C89F-4636-B01E-88C58149CC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025" y="1242466"/>
            <a:ext cx="3343274" cy="2507456"/>
          </a:xfrm>
          <a:prstGeom prst="rect">
            <a:avLst/>
          </a:prstGeom>
          <a:ln w="57150">
            <a:noFill/>
          </a:ln>
        </p:spPr>
      </p:pic>
      <p:pic>
        <p:nvPicPr>
          <p:cNvPr id="13" name="Obraz 12" descr="goo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777" y="1362077"/>
            <a:ext cx="742948" cy="742948"/>
          </a:xfrm>
          <a:prstGeom prst="rect">
            <a:avLst/>
          </a:prstGeom>
        </p:spPr>
      </p:pic>
      <p:pic>
        <p:nvPicPr>
          <p:cNvPr id="14" name="Obraz 13" descr="good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752" y="1362077"/>
            <a:ext cx="742948" cy="742948"/>
          </a:xfrm>
          <a:prstGeom prst="rect">
            <a:avLst/>
          </a:prstGeom>
        </p:spPr>
      </p:pic>
      <p:pic>
        <p:nvPicPr>
          <p:cNvPr id="15" name="Obraz 14" descr="good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7102" y="1362077"/>
            <a:ext cx="742948" cy="742948"/>
          </a:xfrm>
          <a:prstGeom prst="rect">
            <a:avLst/>
          </a:prstGeom>
        </p:spPr>
      </p:pic>
      <p:sp>
        <p:nvSpPr>
          <p:cNvPr id="10" name="Tytuł 35">
            <a:extLst>
              <a:ext uri="{FF2B5EF4-FFF2-40B4-BE49-F238E27FC236}">
                <a16:creationId xmlns:a16="http://schemas.microsoft.com/office/drawing/2014/main" id="{0BA1A831-4A18-6473-ABFE-D7A716391615}"/>
              </a:ext>
            </a:extLst>
          </p:cNvPr>
          <p:cNvSpPr txBox="1">
            <a:spLocks/>
          </p:cNvSpPr>
          <p:nvPr/>
        </p:nvSpPr>
        <p:spPr>
          <a:xfrm>
            <a:off x="179994" y="473856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</a:t>
            </a:r>
          </a:p>
        </p:txBody>
      </p:sp>
    </p:spTree>
    <p:extLst>
      <p:ext uri="{BB962C8B-B14F-4D97-AF65-F5344CB8AC3E}">
        <p14:creationId xmlns:p14="http://schemas.microsoft.com/office/powerpoint/2010/main" val="9073559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rsy-wielun.pl/images/w12.jpg">
            <a:extLst>
              <a:ext uri="{FF2B5EF4-FFF2-40B4-BE49-F238E27FC236}">
                <a16:creationId xmlns:a16="http://schemas.microsoft.com/office/drawing/2014/main" id="{7209579F-58B4-4AD0-B470-92841D3DF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5826" y="1976844"/>
            <a:ext cx="2752354" cy="361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33173972-52C7-4DC9-A1A6-4A73185E88A2}"/>
              </a:ext>
            </a:extLst>
          </p:cNvPr>
          <p:cNvSpPr txBox="1">
            <a:spLocks/>
          </p:cNvSpPr>
          <p:nvPr/>
        </p:nvSpPr>
        <p:spPr>
          <a:xfrm>
            <a:off x="847470" y="2517408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Urząd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Dozoru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Technicznego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Sprawdzanie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kwalifikacji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Obraz 5" descr="Obraz zawierający tekst, wizytówka&#10;&#10;Opis wygenerowany przy wysokim poziomie pewności">
            <a:extLst>
              <a:ext uri="{FF2B5EF4-FFF2-40B4-BE49-F238E27FC236}">
                <a16:creationId xmlns:a16="http://schemas.microsoft.com/office/drawing/2014/main" id="{BEC888BD-37F6-435F-8319-FE21BD38AF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1" y="3550628"/>
            <a:ext cx="3925520" cy="2464354"/>
          </a:xfrm>
          <a:prstGeom prst="rect">
            <a:avLst/>
          </a:prstGeom>
        </p:spPr>
      </p:pic>
      <p:pic>
        <p:nvPicPr>
          <p:cNvPr id="7" name="Obraz 6" descr="Obraz zawierający tekst&#10;&#10;Opis wygenerowany przy bardzo wysokim poziomie pewności">
            <a:extLst>
              <a:ext uri="{FF2B5EF4-FFF2-40B4-BE49-F238E27FC236}">
                <a16:creationId xmlns:a16="http://schemas.microsoft.com/office/drawing/2014/main" id="{1E7F4AA8-FF20-4A9C-B5BE-0ACBFDC19D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2859" y="905975"/>
            <a:ext cx="3578591" cy="2396025"/>
          </a:xfrm>
          <a:prstGeom prst="rect">
            <a:avLst/>
          </a:prstGeom>
          <a:effectLst/>
        </p:spPr>
      </p:pic>
      <p:sp>
        <p:nvSpPr>
          <p:cNvPr id="8" name="Tytuł 35">
            <a:extLst>
              <a:ext uri="{FF2B5EF4-FFF2-40B4-BE49-F238E27FC236}">
                <a16:creationId xmlns:a16="http://schemas.microsoft.com/office/drawing/2014/main" id="{446E1F9F-C0F5-D4C1-1878-17F3F80346BD}"/>
              </a:ext>
            </a:extLst>
          </p:cNvPr>
          <p:cNvSpPr txBox="1">
            <a:spLocks/>
          </p:cNvSpPr>
          <p:nvPr/>
        </p:nvSpPr>
        <p:spPr>
          <a:xfrm>
            <a:off x="179994" y="473856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</a:t>
            </a:r>
          </a:p>
        </p:txBody>
      </p:sp>
    </p:spTree>
    <p:extLst>
      <p:ext uri="{BB962C8B-B14F-4D97-AF65-F5344CB8AC3E}">
        <p14:creationId xmlns:p14="http://schemas.microsoft.com/office/powerpoint/2010/main" val="58476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2E404CB-4913-0C7F-12EC-D47A17CDA3FE}"/>
              </a:ext>
            </a:extLst>
          </p:cNvPr>
          <p:cNvSpPr/>
          <p:nvPr/>
        </p:nvSpPr>
        <p:spPr>
          <a:xfrm>
            <a:off x="3618016" y="669767"/>
            <a:ext cx="8573984" cy="5676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8340783" y="143345"/>
            <a:ext cx="11658599" cy="736964"/>
          </a:xfrm>
        </p:spPr>
        <p:txBody>
          <a:bodyPr>
            <a:normAutofit/>
          </a:bodyPr>
          <a:lstStyle/>
          <a:p>
            <a:pPr lvl="0"/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Nasze wartości | </a:t>
            </a:r>
            <a:r>
              <a:rPr lang="pl-PL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pl-PL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endParaRPr lang="pl-PL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27E432A-F888-6A63-6592-2856FDFFA6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40000" contrast="-20000"/>
          </a:blip>
          <a:srcRect l="19640" t="7823" r="26401" b="3172"/>
          <a:stretch/>
        </p:blipFill>
        <p:spPr>
          <a:xfrm>
            <a:off x="0" y="669767"/>
            <a:ext cx="3851219" cy="5684108"/>
          </a:xfrm>
          <a:prstGeom prst="rect">
            <a:avLst/>
          </a:prstGeom>
        </p:spPr>
      </p:pic>
      <p:sp>
        <p:nvSpPr>
          <p:cNvPr id="21" name="pole tekstowe 20"/>
          <p:cNvSpPr txBox="1"/>
          <p:nvPr/>
        </p:nvSpPr>
        <p:spPr>
          <a:xfrm>
            <a:off x="3851219" y="669767"/>
            <a:ext cx="8340781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#1</a:t>
            </a:r>
            <a:r>
              <a:rPr lang="pl-PL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Zespół</a:t>
            </a:r>
          </a:p>
          <a:p>
            <a:r>
              <a:rPr lang="pl-P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Gramy razem na wspólny sukces. Wspólnie dążymy do stałej poprawy bezpieczeństwa na naszych projektach. </a:t>
            </a:r>
          </a:p>
          <a:p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Team.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 </a:t>
            </a:r>
            <a:r>
              <a:rPr lang="pl-P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work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and </a:t>
            </a:r>
            <a:r>
              <a:rPr lang="pl-P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cooperate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together for common success. Together, we strive to constantly improve safety on our projects.</a:t>
            </a:r>
          </a:p>
          <a:p>
            <a:endParaRPr lang="pl-PL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#2</a:t>
            </a:r>
            <a:r>
              <a:rPr lang="pl-PL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Zaufanie</a:t>
            </a:r>
          </a:p>
          <a:p>
            <a:r>
              <a:rPr lang="pl-P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Ufamy sobie, bo mamy dobre intencje. Budujemy partnerskie relacje.</a:t>
            </a:r>
          </a:p>
          <a:p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Trust.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 trust each other because we have good intentions. We build partnership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relations.</a:t>
            </a:r>
            <a:endParaRPr lang="en-US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pl-PL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#3.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Odpowiedzialność</a:t>
            </a:r>
          </a:p>
          <a:p>
            <a:r>
              <a:rPr lang="pl-P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Wszystko zaczyna się od każdego z nas – budowanie bezpieczeństwa również!</a:t>
            </a:r>
          </a:p>
          <a:p>
            <a:r>
              <a:rPr lang="pl-PL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Responsibility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 all starts with each of us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– </a:t>
            </a:r>
            <a:r>
              <a:rPr lang="pl-PL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safety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as </a:t>
            </a:r>
            <a:r>
              <a:rPr lang="pl-PL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well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!</a:t>
            </a:r>
          </a:p>
          <a:p>
            <a:endParaRPr lang="pl-PL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pl-PL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#4.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Rozwój</a:t>
            </a:r>
          </a:p>
          <a:p>
            <a:r>
              <a:rPr lang="pl-P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Jesteśmy lepsi każdego dnia.</a:t>
            </a:r>
          </a:p>
          <a:p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Development. We </a:t>
            </a:r>
            <a:r>
              <a:rPr lang="pl-PL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are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better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every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day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</a:p>
          <a:p>
            <a:endParaRPr lang="pl-PL" sz="1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pl-PL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7327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128CD28C-8C24-459C-851B-829A5C2CB86E}"/>
              </a:ext>
            </a:extLst>
          </p:cNvPr>
          <p:cNvSpPr txBox="1">
            <a:spLocks/>
          </p:cNvSpPr>
          <p:nvPr/>
        </p:nvSpPr>
        <p:spPr>
          <a:xfrm>
            <a:off x="266700" y="2616194"/>
            <a:ext cx="7675179" cy="587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Komunikacja Sygnalista Operator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A708893-4585-46D6-8ECD-CA3C5F321E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3642" y="189688"/>
            <a:ext cx="2796474" cy="3238022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B0FDC6FF-CF29-47BD-AD1F-968AC4DAE4F9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3768834"/>
            <a:ext cx="11715751" cy="2306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defTabSz="914377">
              <a:spcBef>
                <a:spcPct val="30000"/>
              </a:spcBef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§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7.1. Sygnalista i operator żurawia w trakcie pracy żurawia komunikują się w sposób zrozumiały </a:t>
            </a:r>
            <a:r>
              <a:rPr kumimoji="0" lang="pl-PL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za pomocą urządzenia komunikacyjnego,</a:t>
            </a:r>
          </a:p>
          <a:p>
            <a:pPr lvl="0" defTabSz="914377">
              <a:spcBef>
                <a:spcPct val="30000"/>
              </a:spcBef>
            </a:pPr>
            <a:r>
              <a:rPr lang="pl-PL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 przypadku awarii urządzenia komunikacyjnego […] sygnalista porozumiewa się operatorem żurawia przy użyciu sygnałów ręcznych (sygnały ręczne stanowią załącznik nr 1 do </a:t>
            </a:r>
            <a:r>
              <a:rPr lang="pl-PL" alt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Rozp</a:t>
            </a:r>
            <a:r>
              <a:rPr lang="pl-PL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Ministra Pracy i Polityki Socjalnej z dn. 26/09/1997r. </a:t>
            </a:r>
            <a:r>
              <a:rPr lang="pl-PL" alt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</a:t>
            </a:r>
            <a:r>
              <a:rPr lang="pl-PL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ogólnych przepisów BHP) </a:t>
            </a:r>
            <a:r>
              <a:rPr lang="pl-PL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 dłużej niż do zakończenia rozpoczętej czynności.</a:t>
            </a:r>
            <a:endParaRPr kumimoji="0" lang="en-US" alt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6" name="Tytuł 35">
            <a:extLst>
              <a:ext uri="{FF2B5EF4-FFF2-40B4-BE49-F238E27FC236}">
                <a16:creationId xmlns:a16="http://schemas.microsoft.com/office/drawing/2014/main" id="{366C68B8-163B-73E5-3C3C-8E71FE0C2E48}"/>
              </a:ext>
            </a:extLst>
          </p:cNvPr>
          <p:cNvSpPr txBox="1">
            <a:spLocks/>
          </p:cNvSpPr>
          <p:nvPr/>
        </p:nvSpPr>
        <p:spPr>
          <a:xfrm>
            <a:off x="179994" y="473856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</a:t>
            </a:r>
          </a:p>
        </p:txBody>
      </p:sp>
    </p:spTree>
    <p:extLst>
      <p:ext uri="{BB962C8B-B14F-4D97-AF65-F5344CB8AC3E}">
        <p14:creationId xmlns:p14="http://schemas.microsoft.com/office/powerpoint/2010/main" val="26520690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2418935"/>
            <a:ext cx="7899105" cy="1010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377">
              <a:spcBef>
                <a:spcPct val="30000"/>
              </a:spcBef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§6. Niedopuszczalne jest wykonywanie przez jedną osobę jednocześnie czynności operatora żurawia, sygnalisty lub hakowego.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Sygnalista - obserwacja ładunku i otoczenia, kontakt z operatorem żurawia;</a:t>
            </a:r>
            <a:endParaRPr kumimoji="0" lang="pl-PL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" panose="020B0604020202020204" pitchFamily="34" charset="0"/>
                <a:cs typeface="Arial" pitchFamily="34" charset="0"/>
              </a:rPr>
              <a:t>Hakowy - podpinanie, prowadzenie (linka) ładunku, odpinanie.</a:t>
            </a:r>
            <a:endParaRPr lang="pl-PL" altLang="en-US" sz="2000"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128CD28C-8C24-459C-851B-829A5C2CB86E}"/>
              </a:ext>
            </a:extLst>
          </p:cNvPr>
          <p:cNvSpPr txBox="1">
            <a:spLocks/>
          </p:cNvSpPr>
          <p:nvPr/>
        </p:nvSpPr>
        <p:spPr>
          <a:xfrm>
            <a:off x="266700" y="1384672"/>
            <a:ext cx="7675179" cy="587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defTabSz="914377">
              <a:spcBef>
                <a:spcPct val="0"/>
              </a:spcBef>
            </a:pPr>
            <a:r>
              <a:rPr lang="pl-PL" sz="2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Rozdzielenie</a:t>
            </a:r>
            <a:r>
              <a:rPr lang="pl-PL" sz="2200" dirty="0">
                <a:latin typeface="Arial" pitchFamily="34" charset="0"/>
                <a:cs typeface="Arial" pitchFamily="34" charset="0"/>
              </a:rPr>
              <a:t> funkcji sygnalisty i hakowego</a:t>
            </a: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1" name="Obraz 10" descr="Obraz zawierający niebo, zewnętrzne, podłoże, ciężarówka&#10;&#10;Opis wygenerowany automatycznie">
            <a:extLst>
              <a:ext uri="{FF2B5EF4-FFF2-40B4-BE49-F238E27FC236}">
                <a16:creationId xmlns:a16="http://schemas.microsoft.com/office/drawing/2014/main" id="{9A9B97FD-BD6F-4610-987B-BD73D3A18B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6874" y="518206"/>
            <a:ext cx="2693242" cy="2910793"/>
          </a:xfrm>
          <a:prstGeom prst="rect">
            <a:avLst/>
          </a:prstGeom>
        </p:spPr>
      </p:pic>
      <p:sp>
        <p:nvSpPr>
          <p:cNvPr id="4" name="Tytuł 35">
            <a:extLst>
              <a:ext uri="{FF2B5EF4-FFF2-40B4-BE49-F238E27FC236}">
                <a16:creationId xmlns:a16="http://schemas.microsoft.com/office/drawing/2014/main" id="{2FDE9E44-7B43-172C-D0ED-5BB9051DC055}"/>
              </a:ext>
            </a:extLst>
          </p:cNvPr>
          <p:cNvSpPr txBox="1">
            <a:spLocks/>
          </p:cNvSpPr>
          <p:nvPr/>
        </p:nvSpPr>
        <p:spPr>
          <a:xfrm>
            <a:off x="179994" y="473856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</a:t>
            </a:r>
          </a:p>
        </p:txBody>
      </p:sp>
    </p:spTree>
    <p:extLst>
      <p:ext uri="{BB962C8B-B14F-4D97-AF65-F5344CB8AC3E}">
        <p14:creationId xmlns:p14="http://schemas.microsoft.com/office/powerpoint/2010/main" val="39415998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8D5F-32B2-0091-C17C-23B767870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5">
            <a:extLst>
              <a:ext uri="{FF2B5EF4-FFF2-40B4-BE49-F238E27FC236}">
                <a16:creationId xmlns:a16="http://schemas.microsoft.com/office/drawing/2014/main" id="{EDDF18DD-BD20-8A3A-8E78-85D549A9D203}"/>
              </a:ext>
            </a:extLst>
          </p:cNvPr>
          <p:cNvSpPr txBox="1">
            <a:spLocks/>
          </p:cNvSpPr>
          <p:nvPr/>
        </p:nvSpPr>
        <p:spPr>
          <a:xfrm>
            <a:off x="179994" y="473856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</a:t>
            </a:r>
          </a:p>
        </p:txBody>
      </p:sp>
      <p:pic>
        <p:nvPicPr>
          <p:cNvPr id="2" name="Grafika 1" descr="Dźwig kontur">
            <a:extLst>
              <a:ext uri="{FF2B5EF4-FFF2-40B4-BE49-F238E27FC236}">
                <a16:creationId xmlns:a16="http://schemas.microsoft.com/office/drawing/2014/main" id="{630E90A6-4D48-954B-26E2-117D86105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77605" y="2833476"/>
            <a:ext cx="2934401" cy="29344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E5D7AB-2B0F-6E69-3FED-6B3605981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62"/>
          <a:stretch>
            <a:fillRect/>
          </a:stretch>
        </p:blipFill>
        <p:spPr bwMode="auto">
          <a:xfrm>
            <a:off x="4508046" y="2769566"/>
            <a:ext cx="2003779" cy="294232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DBF4CC-FD8B-CBC8-959F-8D3554F95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779" y="3116852"/>
            <a:ext cx="2077914" cy="294232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AA33B268-34D7-3DE7-51DC-CC4B2E3BD3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31892"/>
              </p:ext>
            </p:extLst>
          </p:nvPr>
        </p:nvGraphicFramePr>
        <p:xfrm>
          <a:off x="1216894" y="2941155"/>
          <a:ext cx="1746285" cy="262963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746285">
                  <a:extLst>
                    <a:ext uri="{9D8B030D-6E8A-4147-A177-3AD203B41FA5}">
                      <a16:colId xmlns:a16="http://schemas.microsoft.com/office/drawing/2014/main" val="717882959"/>
                    </a:ext>
                  </a:extLst>
                </a:gridCol>
              </a:tblGrid>
              <a:tr h="642441">
                <a:tc>
                  <a:txBody>
                    <a:bodyPr/>
                    <a:lstStyle/>
                    <a:p>
                      <a:pPr algn="ctr"/>
                      <a:r>
                        <a:rPr lang="pl-PL" sz="3600" dirty="0"/>
                        <a:t>IBWR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432765"/>
                  </a:ext>
                </a:extLst>
              </a:tr>
              <a:tr h="1987194">
                <a:tc>
                  <a:txBody>
                    <a:bodyPr/>
                    <a:lstStyle/>
                    <a:p>
                      <a:pPr algn="ctr"/>
                      <a:endParaRPr lang="pl-PL" dirty="0"/>
                    </a:p>
                    <a:p>
                      <a:pPr algn="ctr"/>
                      <a:endParaRPr lang="pl-PL" dirty="0"/>
                    </a:p>
                    <a:p>
                      <a:pPr algn="ctr"/>
                      <a:r>
                        <a:rPr lang="pl-PL" dirty="0"/>
                        <a:t>INSTRUKCJA BEZPIECZNEGO WYKONANIA ROBÓT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515380"/>
                  </a:ext>
                </a:extLst>
              </a:tr>
            </a:tbl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id="{3D16111B-6A15-539D-5567-AA73B52EF189}"/>
              </a:ext>
            </a:extLst>
          </p:cNvPr>
          <p:cNvSpPr txBox="1"/>
          <p:nvPr/>
        </p:nvSpPr>
        <p:spPr>
          <a:xfrm rot="19695044">
            <a:off x="1972536" y="5020401"/>
            <a:ext cx="1331881" cy="461665"/>
          </a:xfrm>
          <a:prstGeom prst="rect">
            <a:avLst/>
          </a:prstGeom>
          <a:solidFill>
            <a:schemeClr val="accent2"/>
          </a:solidFill>
          <a:ln w="53975" cmpd="thickThin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BRAK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E93A467-6025-D96A-A415-07E3B31F173A}"/>
              </a:ext>
            </a:extLst>
          </p:cNvPr>
          <p:cNvSpPr txBox="1"/>
          <p:nvPr/>
        </p:nvSpPr>
        <p:spPr>
          <a:xfrm>
            <a:off x="3408097" y="3147422"/>
            <a:ext cx="736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I/LUB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71294AE-B3E9-219B-C2B6-550A54F46219}"/>
              </a:ext>
            </a:extLst>
          </p:cNvPr>
          <p:cNvSpPr txBox="1"/>
          <p:nvPr/>
        </p:nvSpPr>
        <p:spPr>
          <a:xfrm>
            <a:off x="4094905" y="1861040"/>
            <a:ext cx="312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NIE MA POZWOLENIA NA PODNOSZENIE</a:t>
            </a:r>
          </a:p>
        </p:txBody>
      </p:sp>
      <p:pic>
        <p:nvPicPr>
          <p:cNvPr id="14" name="Grafika 13" descr="Strzałka w prawo z wypełnieniem pełnym">
            <a:extLst>
              <a:ext uri="{FF2B5EF4-FFF2-40B4-BE49-F238E27FC236}">
                <a16:creationId xmlns:a16="http://schemas.microsoft.com/office/drawing/2014/main" id="{8CCC9F5A-0FE8-9EB9-A5A5-26A5FCF77D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38450" y="2938284"/>
            <a:ext cx="914400" cy="914400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0F8A8706-05A6-A857-63CB-A81010397BEC}"/>
              </a:ext>
            </a:extLst>
          </p:cNvPr>
          <p:cNvSpPr txBox="1"/>
          <p:nvPr/>
        </p:nvSpPr>
        <p:spPr>
          <a:xfrm rot="19695044">
            <a:off x="5650668" y="5013806"/>
            <a:ext cx="1331881" cy="461665"/>
          </a:xfrm>
          <a:prstGeom prst="rect">
            <a:avLst/>
          </a:prstGeom>
          <a:solidFill>
            <a:schemeClr val="accent2"/>
          </a:solidFill>
          <a:ln w="53975" cmpd="thickThin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BRAK</a:t>
            </a:r>
          </a:p>
        </p:txBody>
      </p:sp>
      <p:pic>
        <p:nvPicPr>
          <p:cNvPr id="16" name="Obraz 41">
            <a:extLst>
              <a:ext uri="{FF2B5EF4-FFF2-40B4-BE49-F238E27FC236}">
                <a16:creationId xmlns:a16="http://schemas.microsoft.com/office/drawing/2014/main" id="{135E6015-19D1-99DD-2851-6BB2BA01BD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6530" y="473856"/>
            <a:ext cx="1388644" cy="116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4F8EDED-9452-2B4E-863F-0C585BB9D6CF}"/>
              </a:ext>
            </a:extLst>
          </p:cNvPr>
          <p:cNvSpPr txBox="1"/>
          <p:nvPr/>
        </p:nvSpPr>
        <p:spPr>
          <a:xfrm>
            <a:off x="8752850" y="1867320"/>
            <a:ext cx="3121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TRANSPORT PIONOWY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9C4CA922-7685-0C2E-4E80-B4752D1B7BBE}"/>
              </a:ext>
            </a:extLst>
          </p:cNvPr>
          <p:cNvSpPr txBox="1"/>
          <p:nvPr/>
        </p:nvSpPr>
        <p:spPr>
          <a:xfrm>
            <a:off x="9386592" y="2160052"/>
            <a:ext cx="1854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ZABRONIONY</a:t>
            </a:r>
          </a:p>
        </p:txBody>
      </p:sp>
      <p:pic>
        <p:nvPicPr>
          <p:cNvPr id="19" name="Grafika 18" descr="Brak znaku kontur">
            <a:extLst>
              <a:ext uri="{FF2B5EF4-FFF2-40B4-BE49-F238E27FC236}">
                <a16:creationId xmlns:a16="http://schemas.microsoft.com/office/drawing/2014/main" id="{F381C39F-1A04-FFE1-2946-05E0FBBAC7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91687" y="2292490"/>
            <a:ext cx="3574078" cy="3574078"/>
          </a:xfrm>
          <a:prstGeom prst="rect">
            <a:avLst/>
          </a:prstGeom>
        </p:spPr>
      </p:pic>
      <p:sp>
        <p:nvSpPr>
          <p:cNvPr id="8" name="pole tekstowe 9">
            <a:extLst>
              <a:ext uri="{FF2B5EF4-FFF2-40B4-BE49-F238E27FC236}">
                <a16:creationId xmlns:a16="http://schemas.microsoft.com/office/drawing/2014/main" id="{98BB8D11-5FAA-FFD1-29CB-C388254E8A50}"/>
              </a:ext>
            </a:extLst>
          </p:cNvPr>
          <p:cNvSpPr txBox="1"/>
          <p:nvPr/>
        </p:nvSpPr>
        <p:spPr>
          <a:xfrm>
            <a:off x="438619" y="1197697"/>
            <a:ext cx="3576890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>
                <a:solidFill>
                  <a:srgbClr val="FF0000"/>
                </a:solidFill>
              </a:rPr>
              <a:t>UWAGA! </a:t>
            </a:r>
          </a:p>
          <a:p>
            <a:r>
              <a:rPr lang="pl-PL" dirty="0"/>
              <a:t>JEŚLI: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/>
              <a:t>RODZAJ TRANSPORTOWANEGO ŁADUNKU/SPOSÓB TRANSPORTU NIE ZOSTAŁ UJĘTY W IBWR</a:t>
            </a:r>
            <a:endParaRPr lang="pl-PL" sz="1600" b="1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49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8" y="1637443"/>
            <a:ext cx="11579090" cy="25426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Poruszanie się pracowników wyznaczonymi ciągami pieszymi;</a:t>
            </a:r>
            <a:endParaRPr kumimoji="0" lang="pl-PL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Zapewnienie osoby koordynującej manewr cofania (osoba kierująca ruchem);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Wyposażenie pojazdów w sygnały cofania.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40CA312-465F-4979-BCC6-FCFF0C6F1B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377" y="3225321"/>
            <a:ext cx="4763069" cy="2918236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A2AD45B-C12A-42F5-B020-7709BC1D4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212" y="3204108"/>
            <a:ext cx="4034401" cy="293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ytuł 35">
            <a:extLst>
              <a:ext uri="{FF2B5EF4-FFF2-40B4-BE49-F238E27FC236}">
                <a16:creationId xmlns:a16="http://schemas.microsoft.com/office/drawing/2014/main" id="{984F0FF8-711F-59D3-A85C-3E5E32CB39D7}"/>
              </a:ext>
            </a:extLst>
          </p:cNvPr>
          <p:cNvSpPr txBox="1">
            <a:spLocks/>
          </p:cNvSpPr>
          <p:nvPr/>
        </p:nvSpPr>
        <p:spPr>
          <a:xfrm>
            <a:off x="212967" y="714442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Ruch kołowy na budowie</a:t>
            </a:r>
          </a:p>
        </p:txBody>
      </p:sp>
    </p:spTree>
    <p:extLst>
      <p:ext uri="{BB962C8B-B14F-4D97-AF65-F5344CB8AC3E}">
        <p14:creationId xmlns:p14="http://schemas.microsoft.com/office/powerpoint/2010/main" val="13124242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8" y="1637443"/>
            <a:ext cx="8172451" cy="3925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Wszyscy operatorzy sprzętu ciężkiego muszą być przeszkoleni </a:t>
            </a:r>
            <a:b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oraz posiadać aktualne licencje zawodowe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Nie wolno naprawiać sprzętu jeśli nie jest się kompetentnym </a:t>
            </a:r>
            <a:b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oraz przeszkolonym w tym zakresie;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Światło ostrzegawcze (kogut) musi być zainstalowany na sprzęcie poruszającym się po placu budowy;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Osoby kierujące ruchem muszą być przeszkoleni i kompetentni</a:t>
            </a:r>
            <a:r>
              <a:rPr lang="pl-PL" altLang="en-US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Zawsze należy upewnić się że operator jest z Tobą w kontakcie wzrokowym </a:t>
            </a:r>
            <a:endParaRPr lang="en-GB" altLang="en-US" dirty="0"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Nie należy używać nie swojego sprzętu </a:t>
            </a:r>
            <a:r>
              <a:rPr lang="pl-PL" altLang="en-US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Nie wolno wchodzić w strefy niebezpieczne, gdzie można zostać zgniecionym pomiędzy sprzętem, budynkiem czy innymi obiektami;</a:t>
            </a:r>
            <a:endParaRPr lang="en-GB" alt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 descr="Obraz zawierający zewnętrzne, niebo, śnieg, budynek&#10;&#10;Opis wygenerowany automatycznie">
            <a:extLst>
              <a:ext uri="{FF2B5EF4-FFF2-40B4-BE49-F238E27FC236}">
                <a16:creationId xmlns:a16="http://schemas.microsoft.com/office/drawing/2014/main" id="{DCAEA094-6348-487D-AE02-24A396A9A0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11700" y="1996264"/>
            <a:ext cx="4135257" cy="3101443"/>
          </a:xfrm>
          <a:prstGeom prst="rect">
            <a:avLst/>
          </a:prstGeom>
        </p:spPr>
      </p:pic>
      <p:sp>
        <p:nvSpPr>
          <p:cNvPr id="7" name="Tytuł 35">
            <a:extLst>
              <a:ext uri="{FF2B5EF4-FFF2-40B4-BE49-F238E27FC236}">
                <a16:creationId xmlns:a16="http://schemas.microsoft.com/office/drawing/2014/main" id="{25AF27AA-DF36-6C5C-D8EB-1E2A4874251B}"/>
              </a:ext>
            </a:extLst>
          </p:cNvPr>
          <p:cNvSpPr txBox="1">
            <a:spLocks/>
          </p:cNvSpPr>
          <p:nvPr/>
        </p:nvSpPr>
        <p:spPr>
          <a:xfrm>
            <a:off x="382773" y="742393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Sprzęt ciężki</a:t>
            </a:r>
          </a:p>
        </p:txBody>
      </p:sp>
    </p:spTree>
    <p:extLst>
      <p:ext uri="{BB962C8B-B14F-4D97-AF65-F5344CB8AC3E}">
        <p14:creationId xmlns:p14="http://schemas.microsoft.com/office/powerpoint/2010/main" val="27066454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9" y="1523143"/>
            <a:ext cx="6276975" cy="2401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Wymagane pozwolenie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Usunięcie/zabezpieczenie materiałów palnych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Zapewnienie gaśnicy i koca gaśniczego.</a:t>
            </a:r>
            <a:endParaRPr lang="pl-PL" alt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Obraz 6" descr="Obraz zawierający ściana, wewnątrz, stół&#10;&#10;Opis wygenerowany przy bardzo wysokim poziomie pewności">
            <a:extLst>
              <a:ext uri="{FF2B5EF4-FFF2-40B4-BE49-F238E27FC236}">
                <a16:creationId xmlns:a16="http://schemas.microsoft.com/office/drawing/2014/main" id="{AE43C17A-418B-4409-A8F8-97312E95D4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213" y="2973833"/>
            <a:ext cx="3059460" cy="3169724"/>
          </a:xfrm>
          <a:prstGeom prst="rect">
            <a:avLst/>
          </a:prstGeom>
          <a:effectLst/>
        </p:spPr>
      </p:pic>
      <p:pic>
        <p:nvPicPr>
          <p:cNvPr id="6" name="Picture 2" descr="http://static1.money.pl/i/technologie/uokik/140/9/789132_0.jpg">
            <a:extLst>
              <a:ext uri="{FF2B5EF4-FFF2-40B4-BE49-F238E27FC236}">
                <a16:creationId xmlns:a16="http://schemas.microsoft.com/office/drawing/2014/main" id="{0265B997-52FF-4DD2-ADD8-3F7D3C782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2954" y="2973833"/>
            <a:ext cx="3944425" cy="316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D944411-2532-458A-B72E-37A571536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3186" y="167951"/>
            <a:ext cx="4240753" cy="5975606"/>
          </a:xfrm>
          <a:prstGeom prst="rect">
            <a:avLst/>
          </a:prstGeom>
        </p:spPr>
      </p:pic>
      <p:sp>
        <p:nvSpPr>
          <p:cNvPr id="9" name="Tytuł 35">
            <a:extLst>
              <a:ext uri="{FF2B5EF4-FFF2-40B4-BE49-F238E27FC236}">
                <a16:creationId xmlns:a16="http://schemas.microsoft.com/office/drawing/2014/main" id="{C18D1A6E-D38B-6C8E-894A-86603BA6622A}"/>
              </a:ext>
            </a:extLst>
          </p:cNvPr>
          <p:cNvSpPr txBox="1">
            <a:spLocks/>
          </p:cNvSpPr>
          <p:nvPr/>
        </p:nvSpPr>
        <p:spPr>
          <a:xfrm>
            <a:off x="296305" y="714443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Prace pożarowo-niebezpieczne</a:t>
            </a:r>
          </a:p>
        </p:txBody>
      </p:sp>
    </p:spTree>
    <p:extLst>
      <p:ext uri="{BB962C8B-B14F-4D97-AF65-F5344CB8AC3E}">
        <p14:creationId xmlns:p14="http://schemas.microsoft.com/office/powerpoint/2010/main" val="36922658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9" y="1342167"/>
            <a:ext cx="7772401" cy="4801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Wymagane pozwolenie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Sieci podziemne </a:t>
            </a:r>
            <a:r>
              <a:rPr lang="en-GB" altLang="en-US" dirty="0">
                <a:latin typeface="Arial" pitchFamily="34" charset="0"/>
                <a:cs typeface="Arial" pitchFamily="34" charset="0"/>
              </a:rPr>
              <a:t>– </a:t>
            </a:r>
            <a:r>
              <a:rPr lang="pl-PL" altLang="en-US" dirty="0">
                <a:latin typeface="Arial" pitchFamily="34" charset="0"/>
                <a:cs typeface="Arial" pitchFamily="34" charset="0"/>
              </a:rPr>
              <a:t>upewnij się, że zostały zidentyfikowane przed rozpoczęciem prac;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Nie wchodź do wykopu zanim nie zostanie on skontrolowany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i odebrany przez kompetentny nadzór;</a:t>
            </a:r>
            <a:endParaRPr lang="pl-PL" alt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Wszystkie tymczasowe konstrukcje wsporcze / zabezpieczające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wykop muszą być zaprojektowane, zainstalowane i odebrane przez przeszkolonych, kompetentnych pracowników;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Nie naruszaj/demontuj powyżej wymienionych konstrukcji bez wcześniejszego uzgodnienia z nadzorem;</a:t>
            </a:r>
            <a:endParaRPr lang="en-GB" altLang="en-US" dirty="0"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Używaj odpowiednich metod dostępowych do wykopu. Drabiny należy umiejscowić pomiędzy systemami zabezpieczającymi (rozporami).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Drabina musi mieć odpowiednią długość;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Wymagane jest skuteczne i trwałe wygrodzenie wykopu.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Obraz 7" descr="Obraz zawierający koparka, zewnętrzne, podłoże, budynek&#10;&#10;Opis wygenerowany automatycznie">
            <a:extLst>
              <a:ext uri="{FF2B5EF4-FFF2-40B4-BE49-F238E27FC236}">
                <a16:creationId xmlns:a16="http://schemas.microsoft.com/office/drawing/2014/main" id="{E2CD636D-122B-4CDC-9B76-AA34772C34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1950" y="764449"/>
            <a:ext cx="3848100" cy="2653716"/>
          </a:xfrm>
          <a:prstGeom prst="rect">
            <a:avLst/>
          </a:prstGeom>
        </p:spPr>
      </p:pic>
      <p:pic>
        <p:nvPicPr>
          <p:cNvPr id="7" name="Obraz 6" descr="Obraz zawierający zewnętrzne, ciężarówka, niebo, podłoże&#10;&#10;Opis wygenerowany automatycznie">
            <a:extLst>
              <a:ext uri="{FF2B5EF4-FFF2-40B4-BE49-F238E27FC236}">
                <a16:creationId xmlns:a16="http://schemas.microsoft.com/office/drawing/2014/main" id="{742E0751-C39D-4106-A460-C930C1B26E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829" y="3423199"/>
            <a:ext cx="3827222" cy="2870417"/>
          </a:xfrm>
          <a:prstGeom prst="rect">
            <a:avLst/>
          </a:prstGeom>
        </p:spPr>
      </p:pic>
      <p:sp>
        <p:nvSpPr>
          <p:cNvPr id="5" name="Tytuł 35">
            <a:extLst>
              <a:ext uri="{FF2B5EF4-FFF2-40B4-BE49-F238E27FC236}">
                <a16:creationId xmlns:a16="http://schemas.microsoft.com/office/drawing/2014/main" id="{5E91CA0D-D779-F82D-97F1-4488E5268DC7}"/>
              </a:ext>
            </a:extLst>
          </p:cNvPr>
          <p:cNvSpPr txBox="1">
            <a:spLocks/>
          </p:cNvSpPr>
          <p:nvPr/>
        </p:nvSpPr>
        <p:spPr>
          <a:xfrm>
            <a:off x="296305" y="714443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Wykopy</a:t>
            </a:r>
          </a:p>
        </p:txBody>
      </p:sp>
    </p:spTree>
    <p:extLst>
      <p:ext uri="{BB962C8B-B14F-4D97-AF65-F5344CB8AC3E}">
        <p14:creationId xmlns:p14="http://schemas.microsoft.com/office/powerpoint/2010/main" val="16596165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goo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950" y="2495550"/>
            <a:ext cx="2009775" cy="2009775"/>
          </a:xfrm>
          <a:prstGeom prst="rect">
            <a:avLst/>
          </a:prstGeom>
        </p:spPr>
      </p:pic>
      <p:graphicFrame>
        <p:nvGraphicFramePr>
          <p:cNvPr id="90115" name="Object 3"/>
          <p:cNvGraphicFramePr>
            <a:graphicFrameLocks noChangeAspect="1"/>
          </p:cNvGraphicFramePr>
          <p:nvPr/>
        </p:nvGraphicFramePr>
        <p:xfrm>
          <a:off x="5545138" y="1495425"/>
          <a:ext cx="6284912" cy="436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2486372" imgH="3809524" progId="">
                  <p:embed/>
                </p:oleObj>
              </mc:Choice>
              <mc:Fallback>
                <p:oleObj name="Photo Editor Photo" r:id="rId3" imgW="2486372" imgH="3809524" progId="">
                  <p:embed/>
                  <p:pic>
                    <p:nvPicPr>
                      <p:cNvPr id="901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5138" y="1495425"/>
                        <a:ext cx="6284912" cy="4364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ytuł 35">
            <a:extLst>
              <a:ext uri="{FF2B5EF4-FFF2-40B4-BE49-F238E27FC236}">
                <a16:creationId xmlns:a16="http://schemas.microsoft.com/office/drawing/2014/main" id="{DB0AC261-AFC8-8848-51C3-6F7E1D79F5D5}"/>
              </a:ext>
            </a:extLst>
          </p:cNvPr>
          <p:cNvSpPr txBox="1">
            <a:spLocks/>
          </p:cNvSpPr>
          <p:nvPr/>
        </p:nvSpPr>
        <p:spPr>
          <a:xfrm>
            <a:off x="296305" y="714443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Wykopy</a:t>
            </a:r>
          </a:p>
        </p:txBody>
      </p:sp>
    </p:spTree>
    <p:extLst>
      <p:ext uri="{BB962C8B-B14F-4D97-AF65-F5344CB8AC3E}">
        <p14:creationId xmlns:p14="http://schemas.microsoft.com/office/powerpoint/2010/main" val="27404200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04246" y="32155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16120" y="42823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24039" y="3232971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05434" y="42823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12018" y="4282355"/>
            <a:ext cx="1333731" cy="133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12018" y="2005063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14142" y="1996623"/>
            <a:ext cx="1333731" cy="133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11765" y="19963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">
            <a:extLst>
              <a:ext uri="{FF2B5EF4-FFF2-40B4-BE49-F238E27FC236}">
                <a16:creationId xmlns:a16="http://schemas.microsoft.com/office/drawing/2014/main" id="{26F14B2F-5FD2-4CC3-84D7-56A9DA1A4072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1935" y="1580798"/>
            <a:ext cx="4371845" cy="450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ytuł 35">
            <a:extLst>
              <a:ext uri="{FF2B5EF4-FFF2-40B4-BE49-F238E27FC236}">
                <a16:creationId xmlns:a16="http://schemas.microsoft.com/office/drawing/2014/main" id="{0CCDF92B-74E4-2780-5FCF-9556294AA0FD}"/>
              </a:ext>
            </a:extLst>
          </p:cNvPr>
          <p:cNvSpPr txBox="1">
            <a:spLocks/>
          </p:cNvSpPr>
          <p:nvPr/>
        </p:nvSpPr>
        <p:spPr>
          <a:xfrm>
            <a:off x="275040" y="873431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Substancje i mieszaniny chemiczne (niebezpieczne)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Standard COSHH (kontrola substancji niebezpiecznych dla zdrowia)</a:t>
            </a:r>
          </a:p>
        </p:txBody>
      </p:sp>
    </p:spTree>
    <p:extLst>
      <p:ext uri="{BB962C8B-B14F-4D97-AF65-F5344CB8AC3E}">
        <p14:creationId xmlns:p14="http://schemas.microsoft.com/office/powerpoint/2010/main" val="13895671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 descr="https://photos05.redcart.pl/templates/images/thumb/10987/1500/1500/pl/0/templates/images/products/10987/0a65bb0befd7d827dfeee085ec28b490.gif">
            <a:extLst>
              <a:ext uri="{FF2B5EF4-FFF2-40B4-BE49-F238E27FC236}">
                <a16:creationId xmlns:a16="http://schemas.microsoft.com/office/drawing/2014/main" id="{EE37DF62-D041-4AAB-B48C-25D02A2A9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4" t="681" r="2111" b="1516"/>
          <a:stretch>
            <a:fillRect/>
          </a:stretch>
        </p:blipFill>
        <p:spPr bwMode="auto">
          <a:xfrm>
            <a:off x="238125" y="2815465"/>
            <a:ext cx="4638675" cy="332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3">
            <a:extLst>
              <a:ext uri="{FF2B5EF4-FFF2-40B4-BE49-F238E27FC236}">
                <a16:creationId xmlns:a16="http://schemas.microsoft.com/office/drawing/2014/main" id="{42855218-43F5-475E-926F-01EBF8791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1160366"/>
            <a:ext cx="470402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 </a:t>
            </a:r>
            <a:r>
              <a:rPr lang="pl-PL" altLang="en-US" sz="1800" dirty="0">
                <a:solidFill>
                  <a:srgbClr val="000000"/>
                </a:solidFill>
              </a:rPr>
              <a:t>Zidentyfikować rodzaj substancji</a:t>
            </a:r>
            <a:endParaRPr lang="en-GB" altLang="en-US" sz="18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</a:pPr>
            <a:r>
              <a:rPr lang="pl-PL" altLang="en-US" sz="1800" dirty="0">
                <a:solidFill>
                  <a:srgbClr val="000000"/>
                </a:solidFill>
              </a:rPr>
              <a:t> Ocenić kto jest narażony na ryzyko</a:t>
            </a:r>
            <a:endParaRPr lang="en-GB" altLang="en-US" sz="18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</a:pPr>
            <a:r>
              <a:rPr lang="en-GB" altLang="en-US" sz="1800" dirty="0">
                <a:solidFill>
                  <a:schemeClr val="tx1"/>
                </a:solidFill>
              </a:rPr>
              <a:t> </a:t>
            </a:r>
            <a:r>
              <a:rPr lang="pl-PL" altLang="en-US" sz="1800" dirty="0">
                <a:solidFill>
                  <a:srgbClr val="000000"/>
                </a:solidFill>
              </a:rPr>
              <a:t>Ocenić poziom ryzyka</a:t>
            </a:r>
            <a:endParaRPr lang="en-GB" altLang="en-US" sz="18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</a:pP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pl-PL" altLang="en-US" sz="1800" dirty="0">
                <a:solidFill>
                  <a:srgbClr val="000000"/>
                </a:solidFill>
              </a:rPr>
              <a:t>Zapoznać z ryzykiem pracowników</a:t>
            </a:r>
            <a:r>
              <a:rPr lang="en-GB" altLang="en-US" sz="1800" dirty="0">
                <a:solidFill>
                  <a:srgbClr val="000000"/>
                </a:solidFill>
              </a:rPr>
              <a:t>.</a:t>
            </a:r>
          </a:p>
          <a:p>
            <a:pPr>
              <a:spcBef>
                <a:spcPct val="0"/>
              </a:spcBef>
              <a:buClrTx/>
            </a:pP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pl-PL" altLang="en-US" sz="1800" dirty="0">
                <a:solidFill>
                  <a:srgbClr val="000000"/>
                </a:solidFill>
              </a:rPr>
              <a:t>Kontrolować okresowo </a:t>
            </a:r>
            <a:endParaRPr lang="en-GB" altLang="en-US" sz="1800" dirty="0">
              <a:solidFill>
                <a:srgbClr val="000000"/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F488816A-013F-E4DF-D62D-4707E32E8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363" y="712486"/>
            <a:ext cx="3402898" cy="479833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3E908A41-EB88-5131-1F37-A6C6FA085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0824" y="712486"/>
            <a:ext cx="3398563" cy="479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05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860467" y="728253"/>
            <a:ext cx="11658599" cy="736964"/>
          </a:xfrm>
        </p:spPr>
        <p:txBody>
          <a:bodyPr>
            <a:normAutofit fontScale="90000"/>
          </a:bodyPr>
          <a:lstStyle/>
          <a:p>
            <a:pPr lvl="0"/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Zespół projektowy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team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A969A0E4-53F5-94F1-C0B8-503AD2231A1E}"/>
              </a:ext>
            </a:extLst>
          </p:cNvPr>
          <p:cNvGrpSpPr/>
          <p:nvPr/>
        </p:nvGrpSpPr>
        <p:grpSpPr>
          <a:xfrm>
            <a:off x="8752641" y="974088"/>
            <a:ext cx="2404762" cy="2118866"/>
            <a:chOff x="807713" y="2552721"/>
            <a:chExt cx="2404762" cy="2118866"/>
          </a:xfrm>
        </p:grpSpPr>
        <p:pic>
          <p:nvPicPr>
            <p:cNvPr id="7" name="Obraz 6" descr="Zasób 6.png">
              <a:extLst>
                <a:ext uri="{FF2B5EF4-FFF2-40B4-BE49-F238E27FC236}">
                  <a16:creationId xmlns:a16="http://schemas.microsoft.com/office/drawing/2014/main" id="{32477C02-0DC7-5F7B-BC88-1A6D99E7C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430" y="2552721"/>
              <a:ext cx="2107475" cy="21188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Symbol zastępczy zawartości 33">
              <a:extLst>
                <a:ext uri="{FF2B5EF4-FFF2-40B4-BE49-F238E27FC236}">
                  <a16:creationId xmlns:a16="http://schemas.microsoft.com/office/drawing/2014/main" id="{549EB90A-3118-DD3D-ECE4-946CFEFEFF67}"/>
                </a:ext>
              </a:extLst>
            </p:cNvPr>
            <p:cNvSpPr txBox="1">
              <a:spLocks/>
            </p:cNvSpPr>
            <p:nvPr/>
          </p:nvSpPr>
          <p:spPr>
            <a:xfrm>
              <a:off x="807713" y="3043850"/>
              <a:ext cx="2404762" cy="12770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R="0" lvl="0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Wstaw</a:t>
              </a:r>
              <a:r>
                <a:rPr lang="pl-PL" sz="1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pl-PL" sz="160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organigram</a:t>
              </a:r>
              <a:r>
                <a:rPr lang="pl-PL" sz="1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budowy oraz zdjęcia osób z projektu</a:t>
              </a:r>
              <a:endPara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1C6D31C-BE73-D746-CE24-EDF2DDF073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5862124"/>
              </p:ext>
            </p:extLst>
          </p:nvPr>
        </p:nvGraphicFramePr>
        <p:xfrm>
          <a:off x="1793174" y="543328"/>
          <a:ext cx="8161848" cy="5109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26877B48-F9FF-7AF2-C452-6A6527C6E0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9603" y="1366761"/>
            <a:ext cx="736964" cy="73696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F96ED67-02D7-61EC-D4CA-AEFA15885A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1830" y="2373750"/>
            <a:ext cx="740255" cy="73696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497552C2-A158-1104-4CC7-9D421F003A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2827" y="2378773"/>
            <a:ext cx="740255" cy="737008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88334AA7-1C86-D2FC-C588-257CB3715D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49310" y="4866920"/>
            <a:ext cx="853644" cy="853644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12D14B3B-EC21-5C8E-A089-414DAD2AFA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36567" y="4866920"/>
            <a:ext cx="853644" cy="853644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B1119893-8CBA-0CD8-707E-4DEBAB5406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5249" y="4866920"/>
            <a:ext cx="853644" cy="853644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7A653248-0937-0D42-54D6-2D101FF58B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79314" y="4866920"/>
            <a:ext cx="853644" cy="85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312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>
            <a:extLst>
              <a:ext uri="{FF2B5EF4-FFF2-40B4-BE49-F238E27FC236}">
                <a16:creationId xmlns:a16="http://schemas.microsoft.com/office/drawing/2014/main" id="{F8B69CC2-D850-4133-BBEA-4323A945FE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8208" y="2240109"/>
            <a:ext cx="6729412" cy="841375"/>
          </a:xfrm>
        </p:spPr>
        <p:txBody>
          <a:bodyPr>
            <a:noAutofit/>
          </a:bodyPr>
          <a:lstStyle/>
          <a:p>
            <a:r>
              <a:rPr lang="pl-PL" altLang="en-US" sz="2000" dirty="0">
                <a:solidFill>
                  <a:srgbClr val="000000"/>
                </a:solidFill>
                <a:latin typeface="Arial Nova Cond" panose="020B0506020202020204" pitchFamily="34" charset="0"/>
              </a:rPr>
              <a:t>Przykłady z rzeczywistości</a:t>
            </a:r>
            <a:br>
              <a:rPr lang="pl-PL" altLang="en-US" sz="2000" dirty="0">
                <a:solidFill>
                  <a:srgbClr val="000000"/>
                </a:solidFill>
                <a:latin typeface="Arial Nova Cond" panose="020B0506020202020204" pitchFamily="34" charset="0"/>
              </a:rPr>
            </a:br>
            <a:r>
              <a:rPr lang="pl-PL" altLang="en-US" sz="2000" dirty="0">
                <a:solidFill>
                  <a:srgbClr val="000000"/>
                </a:solidFill>
                <a:latin typeface="Arial Nova Cond" panose="020B0506020202020204" pitchFamily="34" charset="0"/>
              </a:rPr>
              <a:t>Oparzenie betonem</a:t>
            </a:r>
            <a:endParaRPr lang="en-GB" altLang="en-US" sz="2000" dirty="0">
              <a:solidFill>
                <a:srgbClr val="000000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34820" name="Picture 6" descr="Contrete Burns">
            <a:extLst>
              <a:ext uri="{FF2B5EF4-FFF2-40B4-BE49-F238E27FC236}">
                <a16:creationId xmlns:a16="http://schemas.microsoft.com/office/drawing/2014/main" id="{F490B4FC-C7FA-4795-B04F-AD0EFAF92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5973" y="4303849"/>
            <a:ext cx="3232249" cy="18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AutoShape 6" descr="Znalezione obrazy dla zapytania oparzenie betonem">
            <a:extLst>
              <a:ext uri="{FF2B5EF4-FFF2-40B4-BE49-F238E27FC236}">
                <a16:creationId xmlns:a16="http://schemas.microsoft.com/office/drawing/2014/main" id="{79D0A00D-1D8D-42E7-A326-DF2A9CB888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468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pl-PL" altLang="pl-PL" sz="1800">
              <a:solidFill>
                <a:schemeClr val="tx1"/>
              </a:solidFill>
            </a:endParaRPr>
          </a:p>
        </p:txBody>
      </p:sp>
      <p:sp>
        <p:nvSpPr>
          <p:cNvPr id="34822" name="AutoShape 8" descr="Znalezione obrazy dla zapytania oparzenie betonem">
            <a:extLst>
              <a:ext uri="{FF2B5EF4-FFF2-40B4-BE49-F238E27FC236}">
                <a16:creationId xmlns:a16="http://schemas.microsoft.com/office/drawing/2014/main" id="{A885E86A-67FF-445E-BF52-63B66B5332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992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pl-PL" altLang="pl-PL" sz="1800">
              <a:solidFill>
                <a:schemeClr val="tx1"/>
              </a:solidFill>
            </a:endParaRPr>
          </a:p>
        </p:txBody>
      </p:sp>
      <p:pic>
        <p:nvPicPr>
          <p:cNvPr id="34823" name="Obraz 3">
            <a:extLst>
              <a:ext uri="{FF2B5EF4-FFF2-40B4-BE49-F238E27FC236}">
                <a16:creationId xmlns:a16="http://schemas.microsoft.com/office/drawing/2014/main" id="{695E11E5-36FC-4930-BB0D-8991F8448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4403" y="1889852"/>
            <a:ext cx="3211466" cy="229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0" descr="Znalezione obrazy dla zapytania betonowanie">
            <a:extLst>
              <a:ext uri="{FF2B5EF4-FFF2-40B4-BE49-F238E27FC236}">
                <a16:creationId xmlns:a16="http://schemas.microsoft.com/office/drawing/2014/main" id="{7569B1AC-B66E-4D40-A9B6-5CD66AB35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6077" y="1889852"/>
            <a:ext cx="2123395" cy="430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ytuł 35">
            <a:extLst>
              <a:ext uri="{FF2B5EF4-FFF2-40B4-BE49-F238E27FC236}">
                <a16:creationId xmlns:a16="http://schemas.microsoft.com/office/drawing/2014/main" id="{E8CB4495-CDB5-BA1C-A625-A885A340B064}"/>
              </a:ext>
            </a:extLst>
          </p:cNvPr>
          <p:cNvSpPr txBox="1">
            <a:spLocks/>
          </p:cNvSpPr>
          <p:nvPr/>
        </p:nvSpPr>
        <p:spPr>
          <a:xfrm>
            <a:off x="275040" y="873431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Substancje i mieszaniny chemiczne (niebezpieczne)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Standard COSHH (kontrola substancji niebezpiecznych dla zdrowia)</a:t>
            </a:r>
          </a:p>
        </p:txBody>
      </p:sp>
    </p:spTree>
    <p:extLst>
      <p:ext uri="{BB962C8B-B14F-4D97-AF65-F5344CB8AC3E}">
        <p14:creationId xmlns:p14="http://schemas.microsoft.com/office/powerpoint/2010/main" val="9826883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1">
            <a:extLst>
              <a:ext uri="{FF2B5EF4-FFF2-40B4-BE49-F238E27FC236}">
                <a16:creationId xmlns:a16="http://schemas.microsoft.com/office/drawing/2014/main" id="{901140AD-99ED-4CD3-894C-3D70390139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9094" y="1908648"/>
            <a:ext cx="1388644" cy="116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248CD70C-2465-46FD-999F-F5B56502F3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580" y="1928672"/>
            <a:ext cx="1390811" cy="120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ymbol zastępczy obrazu 53" descr="Obraz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13661" y="3630409"/>
            <a:ext cx="4616389" cy="2754114"/>
          </a:xfrm>
          <a:prstGeom prst="rect">
            <a:avLst/>
          </a:prstGeom>
        </p:spPr>
      </p:pic>
      <p:sp>
        <p:nvSpPr>
          <p:cNvPr id="12" name="Symbol zastępczy obrazu 66"/>
          <p:cNvSpPr>
            <a:spLocks noGrp="1"/>
          </p:cNvSpPr>
          <p:nvPr>
            <p:ph type="pic" idx="1"/>
          </p:nvPr>
        </p:nvSpPr>
        <p:spPr>
          <a:xfrm>
            <a:off x="7448364" y="880390"/>
            <a:ext cx="4616389" cy="2754114"/>
          </a:xfrm>
        </p:spPr>
        <p:txBody>
          <a:bodyPr/>
          <a:lstStyle/>
          <a:p>
            <a:endParaRPr lang="pl-PL"/>
          </a:p>
        </p:txBody>
      </p:sp>
      <p:pic>
        <p:nvPicPr>
          <p:cNvPr id="13" name="Symbol zastępczy obrazu 64" descr="Obraz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08334" y="888274"/>
            <a:ext cx="4621716" cy="2746230"/>
          </a:xfrm>
          <a:prstGeom prst="rect">
            <a:avLst/>
          </a:prstGeom>
        </p:spPr>
      </p:pic>
      <p:sp>
        <p:nvSpPr>
          <p:cNvPr id="14" name="Symbol zastępczy zawartości 33">
            <a:extLst>
              <a:ext uri="{FF2B5EF4-FFF2-40B4-BE49-F238E27FC236}">
                <a16:creationId xmlns:a16="http://schemas.microsoft.com/office/drawing/2014/main" id="{283B455A-4BDA-4484-8976-5CD8AAE5E871}"/>
              </a:ext>
            </a:extLst>
          </p:cNvPr>
          <p:cNvSpPr txBox="1">
            <a:spLocks/>
          </p:cNvSpPr>
          <p:nvPr/>
        </p:nvSpPr>
        <p:spPr>
          <a:xfrm>
            <a:off x="266700" y="3412076"/>
            <a:ext cx="6906011" cy="229825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Przedłużacze stan techniczny;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Podwieszanie kabli lub prowadzenie pod ścianą;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Oświetlenie tymczasowe;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Rozdzielnice RB pozamykane, w dobrym stanie technicznym;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Przeglądy elektronarzędzi raz na kwartał przez uprawnionego elektryka (znakowanie wyposażenia elektrycznego etykietami),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>
                <a:latin typeface="Arial" pitchFamily="34" charset="0"/>
                <a:cs typeface="Arial" pitchFamily="34" charset="0"/>
              </a:rPr>
              <a:t>Stopień ochrony IP 44.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ytuł 35">
            <a:extLst>
              <a:ext uri="{FF2B5EF4-FFF2-40B4-BE49-F238E27FC236}">
                <a16:creationId xmlns:a16="http://schemas.microsoft.com/office/drawing/2014/main" id="{B67E13C2-D75A-96B4-AFA3-101E101CFC69}"/>
              </a:ext>
            </a:extLst>
          </p:cNvPr>
          <p:cNvSpPr txBox="1">
            <a:spLocks/>
          </p:cNvSpPr>
          <p:nvPr/>
        </p:nvSpPr>
        <p:spPr>
          <a:xfrm>
            <a:off x="275040" y="873431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Elektryczność</a:t>
            </a:r>
          </a:p>
        </p:txBody>
      </p:sp>
    </p:spTree>
    <p:extLst>
      <p:ext uri="{BB962C8B-B14F-4D97-AF65-F5344CB8AC3E}">
        <p14:creationId xmlns:p14="http://schemas.microsoft.com/office/powerpoint/2010/main" val="34049923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4076700" y="1196700"/>
            <a:ext cx="7763864" cy="4980336"/>
            <a:chOff x="580552" y="1196700"/>
            <a:chExt cx="7763864" cy="4980336"/>
          </a:xfrm>
        </p:grpSpPr>
        <p:pic>
          <p:nvPicPr>
            <p:cNvPr id="4" name="Obraz 3" descr="Obraz zawierający niebo, zewnętrzne, podłoże, płot&#10;&#10;Opis wygenerowany przy bardzo wysokim poziomie pewności">
              <a:extLst>
                <a:ext uri="{FF2B5EF4-FFF2-40B4-BE49-F238E27FC236}">
                  <a16:creationId xmlns:a16="http://schemas.microsoft.com/office/drawing/2014/main" id="{9291668A-61F1-4243-AFCF-12D48A2EB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552" y="1196700"/>
              <a:ext cx="2736964" cy="2454550"/>
            </a:xfrm>
            <a:prstGeom prst="rect">
              <a:avLst/>
            </a:prstGeom>
          </p:spPr>
        </p:pic>
        <p:pic>
          <p:nvPicPr>
            <p:cNvPr id="5" name="Obraz 4" descr="Obraz zawierający budynek, osoba, podłoże, mężczyzna&#10;&#10;Opis wygenerowany przy wysokim poziomie pewności">
              <a:extLst>
                <a:ext uri="{FF2B5EF4-FFF2-40B4-BE49-F238E27FC236}">
                  <a16:creationId xmlns:a16="http://schemas.microsoft.com/office/drawing/2014/main" id="{529C2EE1-A686-43AA-8202-6CD005A8D1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552" y="3744726"/>
              <a:ext cx="2744808" cy="2432310"/>
            </a:xfrm>
            <a:prstGeom prst="rect">
              <a:avLst/>
            </a:prstGeom>
          </p:spPr>
        </p:pic>
        <p:pic>
          <p:nvPicPr>
            <p:cNvPr id="6" name="Obraz 5" descr="Obraz zawierający podłoże, zewnętrzne, budynek&#10;&#10;Opis wygenerowany przy bardzo wysokim poziomie pewności">
              <a:extLst>
                <a:ext uri="{FF2B5EF4-FFF2-40B4-BE49-F238E27FC236}">
                  <a16:creationId xmlns:a16="http://schemas.microsoft.com/office/drawing/2014/main" id="{8630B5CA-E115-4AF2-A48F-6D5781C5C2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87"/>
            <a:stretch/>
          </p:blipFill>
          <p:spPr>
            <a:xfrm>
              <a:off x="3408635" y="3737577"/>
              <a:ext cx="4935781" cy="2439459"/>
            </a:xfrm>
            <a:prstGeom prst="rect">
              <a:avLst/>
            </a:prstGeom>
          </p:spPr>
        </p:pic>
        <p:pic>
          <p:nvPicPr>
            <p:cNvPr id="7" name="Obraz 6" descr="Obraz zawierający lodówka, ściana, wewnątrz, siedzi&#10;&#10;Opis wygenerowany przy wysokim poziomie pewności">
              <a:extLst>
                <a:ext uri="{FF2B5EF4-FFF2-40B4-BE49-F238E27FC236}">
                  <a16:creationId xmlns:a16="http://schemas.microsoft.com/office/drawing/2014/main" id="{B9865788-D3E3-48AE-8765-EF00982B56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42488" y="1196700"/>
              <a:ext cx="2301696" cy="2439459"/>
            </a:xfrm>
            <a:prstGeom prst="rect">
              <a:avLst/>
            </a:prstGeom>
          </p:spPr>
        </p:pic>
        <p:pic>
          <p:nvPicPr>
            <p:cNvPr id="8" name="Obraz 7" descr="Obraz zawierający ściana, budynek, podłoże, urządzenie&#10;&#10;Opis wygenerowany przy bardzo wysokim poziomie pewności">
              <a:extLst>
                <a:ext uri="{FF2B5EF4-FFF2-40B4-BE49-F238E27FC236}">
                  <a16:creationId xmlns:a16="http://schemas.microsoft.com/office/drawing/2014/main" id="{0F5EAE3B-856D-47E9-B970-2AB3D4AD9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36842" y="1196700"/>
              <a:ext cx="2507574" cy="2430109"/>
            </a:xfrm>
            <a:prstGeom prst="rect">
              <a:avLst/>
            </a:prstGeom>
          </p:spPr>
        </p:pic>
      </p:grpSp>
      <p:pic>
        <p:nvPicPr>
          <p:cNvPr id="12" name="Obraz 11" descr="good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581275"/>
            <a:ext cx="2009775" cy="2009775"/>
          </a:xfrm>
          <a:prstGeom prst="rect">
            <a:avLst/>
          </a:prstGeom>
        </p:spPr>
      </p:pic>
      <p:sp>
        <p:nvSpPr>
          <p:cNvPr id="11" name="Tytuł 35">
            <a:extLst>
              <a:ext uri="{FF2B5EF4-FFF2-40B4-BE49-F238E27FC236}">
                <a16:creationId xmlns:a16="http://schemas.microsoft.com/office/drawing/2014/main" id="{015E6CF3-6F73-8E9B-4561-67EE7B171BA7}"/>
              </a:ext>
            </a:extLst>
          </p:cNvPr>
          <p:cNvSpPr txBox="1">
            <a:spLocks/>
          </p:cNvSpPr>
          <p:nvPr/>
        </p:nvSpPr>
        <p:spPr>
          <a:xfrm>
            <a:off x="275040" y="873431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Elektryczność</a:t>
            </a:r>
          </a:p>
        </p:txBody>
      </p:sp>
    </p:spTree>
    <p:extLst>
      <p:ext uri="{BB962C8B-B14F-4D97-AF65-F5344CB8AC3E}">
        <p14:creationId xmlns:p14="http://schemas.microsoft.com/office/powerpoint/2010/main" val="31792823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1904143"/>
            <a:ext cx="5638800" cy="2401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indent="-228594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 Nova Cond" panose="020B0506020202020204" pitchFamily="34" charset="0"/>
                <a:cs typeface="Arial" pitchFamily="34" charset="0"/>
              </a:rPr>
              <a:t>Prace pożarowo niebezpieczne;</a:t>
            </a:r>
          </a:p>
          <a:p>
            <a:pPr marL="228594" indent="-228594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 Nova Cond" panose="020B0506020202020204" pitchFamily="34" charset="0"/>
                <a:cs typeface="Arial" pitchFamily="34" charset="0"/>
              </a:rPr>
              <a:t>Transport pionowy;</a:t>
            </a:r>
          </a:p>
          <a:p>
            <a:pPr marL="228594" indent="-228594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 Nova Cond" panose="020B0506020202020204" pitchFamily="34" charset="0"/>
                <a:cs typeface="Arial" pitchFamily="34" charset="0"/>
              </a:rPr>
              <a:t>Prace ziemne / Wykopy;</a:t>
            </a:r>
          </a:p>
          <a:p>
            <a:pPr marL="228594" indent="-228594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 Nova Cond" panose="020B0506020202020204" pitchFamily="34" charset="0"/>
                <a:cs typeface="Arial" pitchFamily="34" charset="0"/>
              </a:rPr>
              <a:t>Przestrzenie zamknięte.</a:t>
            </a:r>
            <a:endParaRPr lang="pl-PL" altLang="en-US" sz="2000" dirty="0">
              <a:solidFill>
                <a:srgbClr val="000000"/>
              </a:solidFill>
              <a:latin typeface="Arial Nova Cond" panose="020B0506020202020204" pitchFamily="34" charset="0"/>
              <a:cs typeface="Arial" pitchFamily="34" charset="0"/>
            </a:endParaRPr>
          </a:p>
        </p:txBody>
      </p:sp>
      <p:pic>
        <p:nvPicPr>
          <p:cNvPr id="6" name="Picture 8" descr="Znalezione obrazy dla zapytania pozwolenie na prace">
            <a:extLst>
              <a:ext uri="{FF2B5EF4-FFF2-40B4-BE49-F238E27FC236}">
                <a16:creationId xmlns:a16="http://schemas.microsoft.com/office/drawing/2014/main" id="{FC71E25B-A81E-43C2-8ABC-4074FD5FA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6951" y="2001329"/>
            <a:ext cx="5753100" cy="362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ytuł 35">
            <a:extLst>
              <a:ext uri="{FF2B5EF4-FFF2-40B4-BE49-F238E27FC236}">
                <a16:creationId xmlns:a16="http://schemas.microsoft.com/office/drawing/2014/main" id="{00A17A89-0145-8739-48FF-311CEEB5B019}"/>
              </a:ext>
            </a:extLst>
          </p:cNvPr>
          <p:cNvSpPr txBox="1">
            <a:spLocks/>
          </p:cNvSpPr>
          <p:nvPr/>
        </p:nvSpPr>
        <p:spPr>
          <a:xfrm>
            <a:off x="275040" y="873431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Pozwolenia na pracę</a:t>
            </a:r>
          </a:p>
        </p:txBody>
      </p:sp>
    </p:spTree>
    <p:extLst>
      <p:ext uri="{BB962C8B-B14F-4D97-AF65-F5344CB8AC3E}">
        <p14:creationId xmlns:p14="http://schemas.microsoft.com/office/powerpoint/2010/main" val="32647401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1789843"/>
            <a:ext cx="7096126" cy="3086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Przestrzenie zamknięte to miejsca o utrudnionym dostępie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(częściowo zamknięta, aczkolwiek nie zawsze w całości),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w którym zagrożeniem dla zdrowia są występujące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w przestrzeni niebezpieczne substancje, gazy itp. (brak tlenu)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Tego typu prace mogą być wykonywane jedynie przez osoby,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które otrzymały stosowne przeszkolenie (praca w przestrzeniach zamkniętych)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Do rozpoczęcia prac wymagane jest otrzymanie stosownego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pozwolenia na prace.</a:t>
            </a:r>
            <a:endParaRPr lang="pl-PL" alt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az 5" descr="przestrzenie_zamkniet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9934" y="2890978"/>
            <a:ext cx="3288730" cy="3086957"/>
          </a:xfrm>
          <a:prstGeom prst="rect">
            <a:avLst/>
          </a:prstGeom>
        </p:spPr>
      </p:pic>
      <p:sp>
        <p:nvSpPr>
          <p:cNvPr id="7" name="Tytuł 35">
            <a:extLst>
              <a:ext uri="{FF2B5EF4-FFF2-40B4-BE49-F238E27FC236}">
                <a16:creationId xmlns:a16="http://schemas.microsoft.com/office/drawing/2014/main" id="{F99EFE39-B26D-FED2-FFC3-D2647D3A1408}"/>
              </a:ext>
            </a:extLst>
          </p:cNvPr>
          <p:cNvSpPr txBox="1">
            <a:spLocks/>
          </p:cNvSpPr>
          <p:nvPr/>
        </p:nvSpPr>
        <p:spPr>
          <a:xfrm>
            <a:off x="275040" y="873431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Przestrzenie zamknięte</a:t>
            </a:r>
          </a:p>
        </p:txBody>
      </p:sp>
    </p:spTree>
    <p:extLst>
      <p:ext uri="{BB962C8B-B14F-4D97-AF65-F5344CB8AC3E}">
        <p14:creationId xmlns:p14="http://schemas.microsoft.com/office/powerpoint/2010/main" val="2689790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Symbol zastępczy obrazu 48" descr="Obraz9.png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1202347" y="1682203"/>
            <a:ext cx="2942857" cy="3247619"/>
          </a:xfrm>
        </p:spPr>
      </p:pic>
      <p:sp>
        <p:nvSpPr>
          <p:cNvPr id="44" name="Prostokąt 43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1110084" y="4943177"/>
            <a:ext cx="2971300" cy="62510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  <a:defRPr/>
            </a:pPr>
            <a:r>
              <a:rPr lang="pl-PL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cs typeface="Arial" pitchFamily="34" charset="0"/>
              </a:rPr>
              <a:t>Obserwacja</a:t>
            </a:r>
          </a:p>
        </p:txBody>
      </p:sp>
      <p:pic>
        <p:nvPicPr>
          <p:cNvPr id="47" name="Obraz 46">
            <a:extLst>
              <a:ext uri="{FF2B5EF4-FFF2-40B4-BE49-F238E27FC236}">
                <a16:creationId xmlns:a16="http://schemas.microsoft.com/office/drawing/2014/main" id="{24077766-63A9-45EB-8E3E-96F30AE35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317" y="1698239"/>
            <a:ext cx="2824329" cy="3267168"/>
          </a:xfrm>
          <a:prstGeom prst="rect">
            <a:avLst/>
          </a:prstGeom>
        </p:spPr>
      </p:pic>
      <p:pic>
        <p:nvPicPr>
          <p:cNvPr id="48" name="Obraz 47">
            <a:extLst>
              <a:ext uri="{FF2B5EF4-FFF2-40B4-BE49-F238E27FC236}">
                <a16:creationId xmlns:a16="http://schemas.microsoft.com/office/drawing/2014/main" id="{3B4068D5-31EA-43E6-99CA-D23D1F45E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6281" y="1722191"/>
            <a:ext cx="2784176" cy="3243216"/>
          </a:xfrm>
          <a:prstGeom prst="rect">
            <a:avLst/>
          </a:prstGeom>
        </p:spPr>
      </p:pic>
      <p:sp>
        <p:nvSpPr>
          <p:cNvPr id="49" name="Prostokąt 48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4081384" y="5028751"/>
            <a:ext cx="4181790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cs typeface="Arial" pitchFamily="34" charset="0"/>
              </a:rPr>
              <a:t>Zdarzenie potencjalnie wypadkowe</a:t>
            </a:r>
          </a:p>
        </p:txBody>
      </p:sp>
      <p:sp>
        <p:nvSpPr>
          <p:cNvPr id="50" name="Prostokąt 49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8492719" y="4965407"/>
            <a:ext cx="2971300" cy="61241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cs typeface="Arial" pitchFamily="34" charset="0"/>
              </a:rPr>
              <a:t>Wypadek</a:t>
            </a:r>
          </a:p>
        </p:txBody>
      </p:sp>
      <p:sp>
        <p:nvSpPr>
          <p:cNvPr id="4" name="Tytuł 35">
            <a:extLst>
              <a:ext uri="{FF2B5EF4-FFF2-40B4-BE49-F238E27FC236}">
                <a16:creationId xmlns:a16="http://schemas.microsoft.com/office/drawing/2014/main" id="{71A1269C-7729-62B9-E02F-BD3D1DEFDAF9}"/>
              </a:ext>
            </a:extLst>
          </p:cNvPr>
          <p:cNvSpPr txBox="1">
            <a:spLocks/>
          </p:cNvSpPr>
          <p:nvPr/>
        </p:nvSpPr>
        <p:spPr>
          <a:xfrm>
            <a:off x="296305" y="962102"/>
            <a:ext cx="11346346" cy="410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Jeżeli zauważysz…</a:t>
            </a:r>
          </a:p>
        </p:txBody>
      </p:sp>
      <p:sp>
        <p:nvSpPr>
          <p:cNvPr id="5" name="Tytuł 35">
            <a:extLst>
              <a:ext uri="{FF2B5EF4-FFF2-40B4-BE49-F238E27FC236}">
                <a16:creationId xmlns:a16="http://schemas.microsoft.com/office/drawing/2014/main" id="{081CB4DC-B702-5619-19B4-12CB44C9A102}"/>
              </a:ext>
            </a:extLst>
          </p:cNvPr>
          <p:cNvSpPr txBox="1">
            <a:spLocks/>
          </p:cNvSpPr>
          <p:nvPr/>
        </p:nvSpPr>
        <p:spPr>
          <a:xfrm>
            <a:off x="296305" y="5721186"/>
            <a:ext cx="11346346" cy="410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… </a:t>
            </a:r>
            <a:r>
              <a:rPr lang="pl-PL" sz="2400" b="1" dirty="0">
                <a:solidFill>
                  <a:srgbClr val="1C9C59"/>
                </a:solidFill>
                <a:latin typeface="Arial Nova Cond" panose="020B0506020202020204" pitchFamily="34" charset="0"/>
              </a:rPr>
              <a:t>zgłoś</a:t>
            </a:r>
            <a:r>
              <a:rPr lang="pl-PL" sz="2400" b="1" dirty="0">
                <a:latin typeface="Arial Nova Cond" panose="020B0506020202020204" pitchFamily="34" charset="0"/>
              </a:rPr>
              <a:t> nadzorowi </a:t>
            </a:r>
            <a:r>
              <a:rPr lang="pl-PL" sz="2400" b="1" dirty="0" err="1">
                <a:latin typeface="Arial Nova Cond" panose="020B0506020202020204" pitchFamily="34" charset="0"/>
              </a:rPr>
              <a:t>Archicom</a:t>
            </a:r>
            <a:r>
              <a:rPr lang="pl-PL" sz="2400" b="1" dirty="0">
                <a:latin typeface="Arial Nova Cond" panose="020B0506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316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9" grpId="0"/>
      <p:bldP spid="5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3137F55-34E6-5847-46F4-ABA26CC89B1B}"/>
              </a:ext>
            </a:extLst>
          </p:cNvPr>
          <p:cNvGraphicFramePr/>
          <p:nvPr/>
        </p:nvGraphicFramePr>
        <p:xfrm>
          <a:off x="180754" y="1318436"/>
          <a:ext cx="6039293" cy="4777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366FF9D-F65D-623C-8178-22937E24944C}"/>
              </a:ext>
            </a:extLst>
          </p:cNvPr>
          <p:cNvSpPr txBox="1"/>
          <p:nvPr/>
        </p:nvSpPr>
        <p:spPr>
          <a:xfrm>
            <a:off x="6215617" y="5342020"/>
            <a:ext cx="59808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Zauważone i zaraportowane niebezpieczne warunki pracy lub niebezpieczne zachowania pracowników (w trakcie inspekcji, przeglądów partnerskich i wizyt ESSV)</a:t>
            </a:r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0E7BF14A-5576-A51E-000B-CA80BFEA6EC4}"/>
              </a:ext>
            </a:extLst>
          </p:cNvPr>
          <p:cNvCxnSpPr>
            <a:cxnSpLocks/>
          </p:cNvCxnSpPr>
          <p:nvPr/>
        </p:nvCxnSpPr>
        <p:spPr>
          <a:xfrm>
            <a:off x="2226761" y="2906769"/>
            <a:ext cx="9965239" cy="0"/>
          </a:xfrm>
          <a:prstGeom prst="line">
            <a:avLst/>
          </a:prstGeom>
          <a:ln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1AA491B8-4A31-A0B0-35F5-1B5C2800EB9C}"/>
              </a:ext>
            </a:extLst>
          </p:cNvPr>
          <p:cNvCxnSpPr>
            <a:cxnSpLocks/>
          </p:cNvCxnSpPr>
          <p:nvPr/>
        </p:nvCxnSpPr>
        <p:spPr>
          <a:xfrm flipV="1">
            <a:off x="1719691" y="3707119"/>
            <a:ext cx="10472309" cy="898"/>
          </a:xfrm>
          <a:prstGeom prst="line">
            <a:avLst/>
          </a:prstGeom>
          <a:ln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A1521C31-76B8-0439-7007-332E303AB188}"/>
              </a:ext>
            </a:extLst>
          </p:cNvPr>
          <p:cNvCxnSpPr>
            <a:cxnSpLocks/>
          </p:cNvCxnSpPr>
          <p:nvPr/>
        </p:nvCxnSpPr>
        <p:spPr>
          <a:xfrm>
            <a:off x="2746745" y="2103526"/>
            <a:ext cx="9445255" cy="0"/>
          </a:xfrm>
          <a:prstGeom prst="line">
            <a:avLst/>
          </a:prstGeom>
          <a:ln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9252E6C6-E3B4-3138-375E-8F8E4DF15872}"/>
              </a:ext>
            </a:extLst>
          </p:cNvPr>
          <p:cNvCxnSpPr>
            <a:cxnSpLocks/>
          </p:cNvCxnSpPr>
          <p:nvPr/>
        </p:nvCxnSpPr>
        <p:spPr>
          <a:xfrm>
            <a:off x="1222238" y="4510473"/>
            <a:ext cx="10969762" cy="0"/>
          </a:xfrm>
          <a:prstGeom prst="line">
            <a:avLst/>
          </a:prstGeom>
          <a:ln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0A83D5DB-5D16-6B0F-BB14-C999C406AB6A}"/>
              </a:ext>
            </a:extLst>
          </p:cNvPr>
          <p:cNvSpPr txBox="1"/>
          <p:nvPr/>
        </p:nvSpPr>
        <p:spPr>
          <a:xfrm>
            <a:off x="5699052" y="3847635"/>
            <a:ext cx="64929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Pierwsza pomoc – drobne urazy, po udzieleniu pierwszej pomocy, bez utraty czasu pracy (bez zwolnienia lekarskiego)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686CC80-DE31-7B77-CC12-F63A09BB0CBB}"/>
              </a:ext>
            </a:extLst>
          </p:cNvPr>
          <p:cNvSpPr txBox="1"/>
          <p:nvPr/>
        </p:nvSpPr>
        <p:spPr>
          <a:xfrm>
            <a:off x="5142615" y="2895952"/>
            <a:ext cx="7049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Zdarzenia potencjalnie wypadkowe (bez osób poszkodowanych) – istotne okoliczności i przyczyny – </a:t>
            </a:r>
            <a:r>
              <a:rPr lang="pl-PL" sz="12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wymaga raportowania IAN.</a:t>
            </a:r>
          </a:p>
          <a:p>
            <a:pPr lvl="0"/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Ujawnione przypadki pracowników, wykonujących pracę pod wpływem alkoholu – obsługujących maszyny, pojazdy lub urządzenia i/lub wykonujących prace szczególnie niebezpieczne (np. prace na wysokości)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12C1647A-2922-C82C-0DFF-3E383E7B1135}"/>
              </a:ext>
            </a:extLst>
          </p:cNvPr>
          <p:cNvSpPr txBox="1"/>
          <p:nvPr/>
        </p:nvSpPr>
        <p:spPr>
          <a:xfrm>
            <a:off x="4543647" y="2241106"/>
            <a:ext cx="76483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Zdarzenie nagłe, które powoduje uraz i czasową niezdolność do pracy (zwolnienie lekarskie), nastąpiło w związku z wykonywaną pracę, spowodowane czynnikiem zewnętrznym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D9711AC4-E443-932B-AA72-A136B68AF052}"/>
              </a:ext>
            </a:extLst>
          </p:cNvPr>
          <p:cNvSpPr txBox="1"/>
          <p:nvPr/>
        </p:nvSpPr>
        <p:spPr>
          <a:xfrm>
            <a:off x="3868480" y="1644179"/>
            <a:ext cx="83270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Wypadek przy pracy, w wyniku którego doszło do śmierci osoby poszkodowanej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53ED4B3-E6F8-ED15-FA89-5EA0179D691A}"/>
              </a:ext>
            </a:extLst>
          </p:cNvPr>
          <p:cNvSpPr txBox="1"/>
          <p:nvPr/>
        </p:nvSpPr>
        <p:spPr>
          <a:xfrm>
            <a:off x="5872844" y="4506163"/>
            <a:ext cx="63191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Małe incydenty zaraportowane</a:t>
            </a:r>
            <a:r>
              <a:rPr kumimoji="0" lang="pl-PL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*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 w trakcie inspekcji, przeglądów partnerskich, wizyt ESSV (duże ryzyko wystąpienia zdarzenia wypadkowego, bez osób poszkodowanych).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F989E6A8-C642-88D6-72C2-F1B2A07F9FE6}"/>
              </a:ext>
            </a:extLst>
          </p:cNvPr>
          <p:cNvCxnSpPr>
            <a:cxnSpLocks/>
          </p:cNvCxnSpPr>
          <p:nvPr/>
        </p:nvCxnSpPr>
        <p:spPr>
          <a:xfrm>
            <a:off x="710609" y="5326901"/>
            <a:ext cx="11405190" cy="0"/>
          </a:xfrm>
          <a:prstGeom prst="line">
            <a:avLst/>
          </a:prstGeom>
          <a:ln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2255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a 23"/>
          <p:cNvGrpSpPr/>
          <p:nvPr/>
        </p:nvGrpSpPr>
        <p:grpSpPr>
          <a:xfrm>
            <a:off x="-21018" y="551504"/>
            <a:ext cx="8170865" cy="5541117"/>
            <a:chOff x="1284073" y="1442947"/>
            <a:chExt cx="6802435" cy="4465393"/>
          </a:xfrm>
        </p:grpSpPr>
        <p:sp>
          <p:nvSpPr>
            <p:cNvPr id="5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2378" y="1538312"/>
              <a:ext cx="3185016" cy="409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5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LICZBA PRACOWNIKÓW FIZYCZNYCH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N</a:t>
              </a:r>
              <a:r>
                <a:rPr kumimoji="0" lang="pl-PL" altLang="pl-PL" sz="1200" b="0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o</a:t>
              </a:r>
              <a:r>
                <a:rPr kumimoji="0" lang="pl-PL" altLang="pl-P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 of </a:t>
              </a:r>
              <a:r>
                <a:rPr kumimoji="0" lang="pl-PL" altLang="pl-PL" sz="1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employees</a:t>
              </a:r>
              <a:endParaRPr kumimoji="0" lang="en-US" altLang="pl-PL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endParaRPr>
            </a:p>
          </p:txBody>
        </p:sp>
        <p:sp>
          <p:nvSpPr>
            <p:cNvPr id="6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4073" y="2143865"/>
              <a:ext cx="3257517" cy="434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5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LICZBA PRACOWNIKÓW NADZORU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N</a:t>
              </a:r>
              <a:r>
                <a:rPr kumimoji="0" lang="pl-PL" altLang="pl-PL" sz="1400" b="0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o</a:t>
              </a:r>
              <a:r>
                <a:rPr kumimoji="0" lang="pl-PL" altLang="pl-PL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 of </a:t>
              </a:r>
              <a:r>
                <a:rPr kumimoji="0" lang="pl-PL" altLang="pl-PL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supervision</a:t>
              </a:r>
              <a:r>
                <a:rPr kumimoji="0" lang="pl-PL" altLang="pl-PL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 </a:t>
              </a:r>
              <a:r>
                <a:rPr kumimoji="0" lang="pl-PL" altLang="pl-PL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employees</a:t>
              </a:r>
              <a:endParaRPr kumimoji="0" lang="en-US" altLang="pl-PL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endParaRPr>
            </a:p>
          </p:txBody>
        </p:sp>
        <p:sp>
          <p:nvSpPr>
            <p:cNvPr id="7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3681" y="3567266"/>
              <a:ext cx="3257517" cy="47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WYPADKI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Accidents</a:t>
              </a:r>
              <a:endParaRPr kumimoji="0" lang="en-US" alt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endParaRPr>
            </a:p>
          </p:txBody>
        </p:sp>
        <p:sp>
          <p:nvSpPr>
            <p:cNvPr id="8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2378" y="4485992"/>
              <a:ext cx="3328820" cy="47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PIERWSZA POMOC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First Aid </a:t>
              </a:r>
              <a:endParaRPr kumimoji="0" lang="en-US" alt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endParaRPr>
            </a:p>
          </p:txBody>
        </p:sp>
        <p:sp>
          <p:nvSpPr>
            <p:cNvPr id="10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3681" y="5437090"/>
              <a:ext cx="3257517" cy="47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OBSERWACJE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Observations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endParaRPr>
            </a:p>
          </p:txBody>
        </p:sp>
        <p:grpSp>
          <p:nvGrpSpPr>
            <p:cNvPr id="2" name="Grupa 22"/>
            <p:cNvGrpSpPr/>
            <p:nvPr/>
          </p:nvGrpSpPr>
          <p:grpSpPr>
            <a:xfrm>
              <a:off x="4619895" y="1442947"/>
              <a:ext cx="1558507" cy="546365"/>
              <a:chOff x="4612095" y="1442948"/>
              <a:chExt cx="1558507" cy="546365"/>
            </a:xfrm>
            <a:solidFill>
              <a:schemeClr val="bg1"/>
            </a:solidFill>
          </p:grpSpPr>
          <p:sp>
            <p:nvSpPr>
              <p:cNvPr id="13" name="Prostokąt zaokrąglony 12"/>
              <p:cNvSpPr/>
              <p:nvPr/>
            </p:nvSpPr>
            <p:spPr>
              <a:xfrm>
                <a:off x="4612095" y="1442948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14" name="Prostokąt zaokrąglony 13"/>
              <p:cNvSpPr/>
              <p:nvPr/>
            </p:nvSpPr>
            <p:spPr>
              <a:xfrm>
                <a:off x="5165653" y="1442948"/>
                <a:ext cx="457200" cy="51617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15" name="Prostokąt zaokrąglony 14"/>
              <p:cNvSpPr/>
              <p:nvPr/>
            </p:nvSpPr>
            <p:spPr>
              <a:xfrm>
                <a:off x="5713402" y="1444190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</p:grpSp>
        <p:grpSp>
          <p:nvGrpSpPr>
            <p:cNvPr id="3" name="Grupa 21"/>
            <p:cNvGrpSpPr/>
            <p:nvPr/>
          </p:nvGrpSpPr>
          <p:grpSpPr>
            <a:xfrm>
              <a:off x="4614091" y="2070570"/>
              <a:ext cx="1564312" cy="575315"/>
              <a:chOff x="4758691" y="1256971"/>
              <a:chExt cx="1564312" cy="575315"/>
            </a:xfrm>
            <a:solidFill>
              <a:schemeClr val="bg1"/>
            </a:solidFill>
          </p:grpSpPr>
          <p:sp>
            <p:nvSpPr>
              <p:cNvPr id="19" name="Prostokąt zaokrąglony 18"/>
              <p:cNvSpPr/>
              <p:nvPr/>
            </p:nvSpPr>
            <p:spPr>
              <a:xfrm>
                <a:off x="4758691" y="1256971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20" name="Prostokąt zaokrąglony 19"/>
              <p:cNvSpPr/>
              <p:nvPr/>
            </p:nvSpPr>
            <p:spPr>
              <a:xfrm>
                <a:off x="5312247" y="1287163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21" name="Prostokąt zaokrąglony 20"/>
              <p:cNvSpPr/>
              <p:nvPr/>
            </p:nvSpPr>
            <p:spPr>
              <a:xfrm>
                <a:off x="5865803" y="1256971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</p:grpSp>
        <p:sp>
          <p:nvSpPr>
            <p:cNvPr id="25" name="Prostokąt zaokrąglony 24"/>
            <p:cNvSpPr/>
            <p:nvPr/>
          </p:nvSpPr>
          <p:spPr>
            <a:xfrm>
              <a:off x="6112748" y="3648098"/>
              <a:ext cx="1641156" cy="3423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otham Book" pitchFamily="50" charset="0"/>
                  <a:ea typeface="+mn-ea"/>
                  <a:cs typeface="Gotham Book" pitchFamily="50" charset="0"/>
                </a:rPr>
                <a:t>0</a:t>
              </a:r>
            </a:p>
          </p:txBody>
        </p:sp>
        <p:sp>
          <p:nvSpPr>
            <p:cNvPr id="33" name="Prostokąt zaokrąglony 32"/>
            <p:cNvSpPr/>
            <p:nvPr/>
          </p:nvSpPr>
          <p:spPr>
            <a:xfrm>
              <a:off x="5780145" y="4103310"/>
              <a:ext cx="2306363" cy="3423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otham Book" pitchFamily="50" charset="0"/>
                  <a:ea typeface="+mn-ea"/>
                  <a:cs typeface="Gotham Book" pitchFamily="50" charset="0"/>
                </a:rPr>
                <a:t>0</a:t>
              </a:r>
            </a:p>
          </p:txBody>
        </p:sp>
      </p:grpSp>
      <p:sp>
        <p:nvSpPr>
          <p:cNvPr id="23" name="TextBox 26">
            <a:extLst>
              <a:ext uri="{FF2B5EF4-FFF2-40B4-BE49-F238E27FC236}">
                <a16:creationId xmlns:a16="http://schemas.microsoft.com/office/drawing/2014/main" id="{9E372B2D-BDFE-C217-D52B-93CDEF17F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8382" y="1536344"/>
            <a:ext cx="25728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LICZBA WYSTAWIONYCH ŻÓŁTYCH KARTEK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No. of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obtained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yellow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cards</a:t>
            </a:r>
            <a:endParaRPr kumimoji="0" lang="en-US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 panose="020B0604020202020204" pitchFamily="34" charset="0"/>
            </a:endParaRP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FDE4A8BF-6A11-60E0-3627-20D664DB5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6475" y="626198"/>
            <a:ext cx="25728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LICZBA WYSTAWIONYCH CZERWONYCH KARTEK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1400" dirty="0">
                <a:solidFill>
                  <a:prstClr val="black"/>
                </a:solidFill>
                <a:latin typeface="Aptos"/>
                <a:cs typeface="Arial" panose="020B0604020202020204" pitchFamily="34" charset="0"/>
              </a:rPr>
              <a:t>No. of </a:t>
            </a:r>
            <a:r>
              <a:rPr lang="pl-PL" altLang="pl-PL" sz="1400" dirty="0" err="1">
                <a:solidFill>
                  <a:prstClr val="black"/>
                </a:solidFill>
                <a:latin typeface="Aptos"/>
                <a:cs typeface="Arial" panose="020B0604020202020204" pitchFamily="34" charset="0"/>
              </a:rPr>
              <a:t>obtained</a:t>
            </a:r>
            <a:r>
              <a:rPr lang="pl-PL" altLang="pl-PL" sz="1400" dirty="0">
                <a:solidFill>
                  <a:prstClr val="black"/>
                </a:solidFill>
                <a:latin typeface="Aptos"/>
                <a:cs typeface="Arial" panose="020B0604020202020204" pitchFamily="34" charset="0"/>
              </a:rPr>
              <a:t> red </a:t>
            </a:r>
            <a:r>
              <a:rPr lang="pl-PL" altLang="pl-PL" sz="1400" dirty="0" err="1">
                <a:solidFill>
                  <a:prstClr val="black"/>
                </a:solidFill>
                <a:latin typeface="Aptos"/>
                <a:cs typeface="Arial" panose="020B0604020202020204" pitchFamily="34" charset="0"/>
              </a:rPr>
              <a:t>cards</a:t>
            </a:r>
            <a:endParaRPr kumimoji="0" lang="en-US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E4E604-6A03-A731-1BEF-0552F0939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6311" y="2308905"/>
            <a:ext cx="25728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1400" dirty="0">
                <a:solidFill>
                  <a:prstClr val="black"/>
                </a:solidFill>
                <a:latin typeface="Aptos"/>
                <a:cs typeface="Arial" panose="020B0604020202020204" pitchFamily="34" charset="0"/>
              </a:rPr>
              <a:t>LICZBA PRZYZNANYCH NAGRÓD BHP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1400" dirty="0">
                <a:solidFill>
                  <a:prstClr val="black"/>
                </a:solidFill>
                <a:latin typeface="Aptos"/>
                <a:cs typeface="Arial" panose="020B0604020202020204" pitchFamily="34" charset="0"/>
              </a:rPr>
              <a:t>No. of </a:t>
            </a:r>
            <a:r>
              <a:rPr lang="pl-PL" altLang="pl-PL" sz="1400" dirty="0" err="1">
                <a:solidFill>
                  <a:prstClr val="black"/>
                </a:solidFill>
                <a:latin typeface="Aptos"/>
                <a:cs typeface="Arial" panose="020B0604020202020204" pitchFamily="34" charset="0"/>
              </a:rPr>
              <a:t>issued</a:t>
            </a:r>
            <a:r>
              <a:rPr lang="pl-PL" altLang="pl-PL" sz="1400" dirty="0">
                <a:solidFill>
                  <a:prstClr val="black"/>
                </a:solidFill>
                <a:latin typeface="Aptos"/>
                <a:cs typeface="Arial" panose="020B0604020202020204" pitchFamily="34" charset="0"/>
              </a:rPr>
              <a:t> EHS </a:t>
            </a:r>
            <a:r>
              <a:rPr lang="pl-PL" altLang="pl-PL" sz="1400" dirty="0" err="1">
                <a:solidFill>
                  <a:prstClr val="black"/>
                </a:solidFill>
                <a:latin typeface="Aptos"/>
                <a:cs typeface="Arial" panose="020B0604020202020204" pitchFamily="34" charset="0"/>
              </a:rPr>
              <a:t>Awards</a:t>
            </a:r>
            <a:endParaRPr kumimoji="0" lang="en-US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 panose="020B0604020202020204" pitchFamily="34" charset="0"/>
            </a:endParaRPr>
          </a:p>
        </p:txBody>
      </p:sp>
      <p:sp>
        <p:nvSpPr>
          <p:cNvPr id="28" name="Prostokąt zaokrąglony 32">
            <a:extLst>
              <a:ext uri="{FF2B5EF4-FFF2-40B4-BE49-F238E27FC236}">
                <a16:creationId xmlns:a16="http://schemas.microsoft.com/office/drawing/2014/main" id="{01561198-2F21-A62C-5459-76D87FDDF756}"/>
              </a:ext>
            </a:extLst>
          </p:cNvPr>
          <p:cNvSpPr/>
          <p:nvPr/>
        </p:nvSpPr>
        <p:spPr>
          <a:xfrm>
            <a:off x="8939527" y="1608823"/>
            <a:ext cx="1875617" cy="61147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29" name="Prostokąt zaokrąglony 24">
            <a:extLst>
              <a:ext uri="{FF2B5EF4-FFF2-40B4-BE49-F238E27FC236}">
                <a16:creationId xmlns:a16="http://schemas.microsoft.com/office/drawing/2014/main" id="{9C5ACD35-0F9C-7AB9-6168-55EAE4D37869}"/>
              </a:ext>
            </a:extLst>
          </p:cNvPr>
          <p:cNvSpPr/>
          <p:nvPr/>
        </p:nvSpPr>
        <p:spPr>
          <a:xfrm>
            <a:off x="8939527" y="707588"/>
            <a:ext cx="1875617" cy="5799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30" name="Prostokąt zaokrąglony 24">
            <a:extLst>
              <a:ext uri="{FF2B5EF4-FFF2-40B4-BE49-F238E27FC236}">
                <a16:creationId xmlns:a16="http://schemas.microsoft.com/office/drawing/2014/main" id="{D584AC91-49BB-9A1B-EFC4-8F3CF4BA3033}"/>
              </a:ext>
            </a:extLst>
          </p:cNvPr>
          <p:cNvSpPr/>
          <p:nvPr/>
        </p:nvSpPr>
        <p:spPr>
          <a:xfrm>
            <a:off x="8939527" y="2421000"/>
            <a:ext cx="1875617" cy="5799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16" name="Prostokąt zaokrąglony 32">
            <a:extLst>
              <a:ext uri="{FF2B5EF4-FFF2-40B4-BE49-F238E27FC236}">
                <a16:creationId xmlns:a16="http://schemas.microsoft.com/office/drawing/2014/main" id="{C48BD05E-BA9A-E55A-B634-864E6122D341}"/>
              </a:ext>
            </a:extLst>
          </p:cNvPr>
          <p:cNvSpPr/>
          <p:nvPr/>
        </p:nvSpPr>
        <p:spPr>
          <a:xfrm>
            <a:off x="4535038" y="5560026"/>
            <a:ext cx="4459292" cy="4221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7" name="Prostokąt zaokrąglony 18">
            <a:extLst>
              <a:ext uri="{FF2B5EF4-FFF2-40B4-BE49-F238E27FC236}">
                <a16:creationId xmlns:a16="http://schemas.microsoft.com/office/drawing/2014/main" id="{0654C8C2-6383-0529-D089-40493CF41E1C}"/>
              </a:ext>
            </a:extLst>
          </p:cNvPr>
          <p:cNvSpPr/>
          <p:nvPr/>
        </p:nvSpPr>
        <p:spPr>
          <a:xfrm>
            <a:off x="3978891" y="2164345"/>
            <a:ext cx="549174" cy="67644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18" name="Prostokąt zaokrąglony 19">
            <a:extLst>
              <a:ext uri="{FF2B5EF4-FFF2-40B4-BE49-F238E27FC236}">
                <a16:creationId xmlns:a16="http://schemas.microsoft.com/office/drawing/2014/main" id="{723FBCE9-1529-31C2-6F27-EF3DEF29848E}"/>
              </a:ext>
            </a:extLst>
          </p:cNvPr>
          <p:cNvSpPr/>
          <p:nvPr/>
        </p:nvSpPr>
        <p:spPr>
          <a:xfrm>
            <a:off x="4643806" y="2164345"/>
            <a:ext cx="549174" cy="67644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22" name="Prostokąt zaokrąglony 20">
            <a:extLst>
              <a:ext uri="{FF2B5EF4-FFF2-40B4-BE49-F238E27FC236}">
                <a16:creationId xmlns:a16="http://schemas.microsoft.com/office/drawing/2014/main" id="{FD76A2A6-2652-694D-3793-83DEF036ED59}"/>
              </a:ext>
            </a:extLst>
          </p:cNvPr>
          <p:cNvSpPr/>
          <p:nvPr/>
        </p:nvSpPr>
        <p:spPr>
          <a:xfrm>
            <a:off x="5308718" y="2164345"/>
            <a:ext cx="549174" cy="67644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9" name="Prostokąt zaokrąglony 32">
            <a:extLst>
              <a:ext uri="{FF2B5EF4-FFF2-40B4-BE49-F238E27FC236}">
                <a16:creationId xmlns:a16="http://schemas.microsoft.com/office/drawing/2014/main" id="{3F563820-ACF4-72F9-0AA9-DBC449AD7D9C}"/>
              </a:ext>
            </a:extLst>
          </p:cNvPr>
          <p:cNvSpPr/>
          <p:nvPr/>
        </p:nvSpPr>
        <p:spPr>
          <a:xfrm>
            <a:off x="5071953" y="4394291"/>
            <a:ext cx="3385458" cy="4514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ACD936AF-F889-73A8-4275-164D46CED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86" y="3776921"/>
            <a:ext cx="39128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rPr>
              <a:t>POWAŻNE INCYDENTY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rPr>
              <a:t>Serious</a:t>
            </a:r>
            <a:r>
              <a:rPr kumimoji="0" lang="pl-PL" alt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rPr>
              <a:t> </a:t>
            </a:r>
            <a:r>
              <a:rPr kumimoji="0" lang="pl-PL" altLang="pl-PL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rPr>
              <a:t>Incidents</a:t>
            </a:r>
            <a:endParaRPr kumimoji="0" lang="en-US" altLang="pl-PL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/>
              <a:cs typeface="Arial" panose="020B0604020202020204" pitchFamily="34" charset="0"/>
            </a:endParaRPr>
          </a:p>
        </p:txBody>
      </p:sp>
      <p:sp>
        <p:nvSpPr>
          <p:cNvPr id="31" name="TextBox 26">
            <a:extLst>
              <a:ext uri="{FF2B5EF4-FFF2-40B4-BE49-F238E27FC236}">
                <a16:creationId xmlns:a16="http://schemas.microsoft.com/office/drawing/2014/main" id="{B4D8841A-6C6B-A3D6-7119-AE921E2A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8700" y="2241730"/>
            <a:ext cx="3912824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ts val="0"/>
              </a:spcBef>
              <a:buNone/>
              <a:defRPr/>
            </a:pPr>
            <a:r>
              <a:rPr lang="pl-PL" altLang="pl-PL" sz="1500" dirty="0">
                <a:latin typeface="Aptos"/>
                <a:cs typeface="Arial"/>
              </a:rPr>
              <a:t>ILOŚĆ FIRM</a:t>
            </a:r>
            <a:endParaRPr lang="pl-PL" dirty="0">
              <a:cs typeface="Arial" panose="020B0604020202020204" pitchFamily="34" charset="0"/>
            </a:endParaRPr>
          </a:p>
          <a:p>
            <a:pPr algn="r">
              <a:spcBef>
                <a:spcPts val="0"/>
              </a:spcBef>
              <a:buNone/>
              <a:defRPr/>
            </a:pPr>
            <a:r>
              <a:rPr lang="pl-PL" sz="1400" dirty="0">
                <a:latin typeface="Aptos"/>
                <a:cs typeface="Arial"/>
              </a:rPr>
              <a:t>N</a:t>
            </a:r>
            <a:r>
              <a:rPr lang="pl-PL" sz="900" baseline="30000" dirty="0">
                <a:latin typeface="Aptos"/>
                <a:cs typeface="Arial"/>
              </a:rPr>
              <a:t>o</a:t>
            </a:r>
            <a:r>
              <a:rPr lang="pl-PL" sz="1400" dirty="0">
                <a:latin typeface="Aptos"/>
                <a:cs typeface="Arial"/>
              </a:rPr>
              <a:t> of </a:t>
            </a:r>
            <a:r>
              <a:rPr lang="pl-PL" sz="1400" dirty="0" err="1">
                <a:latin typeface="Aptos"/>
                <a:cs typeface="Arial"/>
              </a:rPr>
              <a:t>companies</a:t>
            </a:r>
          </a:p>
        </p:txBody>
      </p:sp>
      <p:sp>
        <p:nvSpPr>
          <p:cNvPr id="4" name="Prostokąt zaokrąglony 32">
            <a:extLst>
              <a:ext uri="{FF2B5EF4-FFF2-40B4-BE49-F238E27FC236}">
                <a16:creationId xmlns:a16="http://schemas.microsoft.com/office/drawing/2014/main" id="{C64D24B7-5070-3682-82B5-EE0B1215213D}"/>
              </a:ext>
            </a:extLst>
          </p:cNvPr>
          <p:cNvSpPr/>
          <p:nvPr/>
        </p:nvSpPr>
        <p:spPr>
          <a:xfrm>
            <a:off x="4810696" y="4979794"/>
            <a:ext cx="3907972" cy="42210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12" name="TextBox 26">
            <a:extLst>
              <a:ext uri="{FF2B5EF4-FFF2-40B4-BE49-F238E27FC236}">
                <a16:creationId xmlns:a16="http://schemas.microsoft.com/office/drawing/2014/main" id="{EA5632DF-D6DA-C954-2DCF-5E222C5A9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38" y="4912401"/>
            <a:ext cx="39984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rPr>
              <a:t> MAŁE INCYDENTY</a:t>
            </a:r>
            <a:r>
              <a:rPr lang="pl-PL" altLang="pl-PL" sz="1600" dirty="0">
                <a:latin typeface="Aptos"/>
                <a:cs typeface="Arial" panose="020B0604020202020204" pitchFamily="34" charset="0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rPr>
              <a:t>Minor </a:t>
            </a:r>
            <a:r>
              <a:rPr kumimoji="0" lang="pl-PL" altLang="pl-PL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rPr>
              <a:t>Incidents</a:t>
            </a:r>
            <a:endParaRPr kumimoji="0" lang="en-US" altLang="pl-PL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a 44">
            <a:extLst>
              <a:ext uri="{FF2B5EF4-FFF2-40B4-BE49-F238E27FC236}">
                <a16:creationId xmlns:a16="http://schemas.microsoft.com/office/drawing/2014/main" id="{85263723-9FBC-4920-8724-ED2A0061DEF2}"/>
              </a:ext>
            </a:extLst>
          </p:cNvPr>
          <p:cNvGrpSpPr/>
          <p:nvPr/>
        </p:nvGrpSpPr>
        <p:grpSpPr>
          <a:xfrm>
            <a:off x="1339797" y="1626732"/>
            <a:ext cx="3586647" cy="4197709"/>
            <a:chOff x="1339797" y="1920646"/>
            <a:chExt cx="3586647" cy="4197709"/>
          </a:xfrm>
        </p:grpSpPr>
        <p:pic>
          <p:nvPicPr>
            <p:cNvPr id="46" name="Picture 4">
              <a:extLst>
                <a:ext uri="{FF2B5EF4-FFF2-40B4-BE49-F238E27FC236}">
                  <a16:creationId xmlns:a16="http://schemas.microsoft.com/office/drawing/2014/main" id="{F9B79B00-E20C-45A2-B666-58975A436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554844" y="3259885"/>
              <a:ext cx="13716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3AA94853-83C4-421B-8008-78E7C6BB2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1339797" y="1920646"/>
              <a:ext cx="2989263" cy="2433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8" name="Picture 6" descr="Image result for 3 point chin strap for hard hat">
              <a:extLst>
                <a:ext uri="{FF2B5EF4-FFF2-40B4-BE49-F238E27FC236}">
                  <a16:creationId xmlns:a16="http://schemas.microsoft.com/office/drawing/2014/main" id="{DF31DDF0-72DE-4472-9F62-EACE2FF3F3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131" y="4411014"/>
              <a:ext cx="1013515" cy="1013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0C85AF33-AB5F-493A-9A32-2174A28183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586163" y="3692116"/>
              <a:ext cx="1344613" cy="1346200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52" name="Prostokąt 51">
              <a:extLst>
                <a:ext uri="{FF2B5EF4-FFF2-40B4-BE49-F238E27FC236}">
                  <a16:creationId xmlns:a16="http://schemas.microsoft.com/office/drawing/2014/main" id="{AEB9C810-CFEA-4717-A8A2-9964AF19B7FE}"/>
                </a:ext>
              </a:extLst>
            </p:cNvPr>
            <p:cNvSpPr/>
            <p:nvPr/>
          </p:nvSpPr>
          <p:spPr>
            <a:xfrm>
              <a:off x="1445126" y="5410469"/>
              <a:ext cx="2971300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200000"/>
                </a:lnSpc>
                <a:spcBef>
                  <a:spcPct val="0"/>
                </a:spcBef>
                <a:defRPr/>
              </a:pPr>
              <a:r>
                <a:rPr lang="pl-PL" sz="2000" dirty="0">
                  <a:latin typeface="Arial" panose="020B0604020202020204" pitchFamily="34" charset="0"/>
                  <a:cs typeface="Arial" panose="020B0604020202020204" pitchFamily="34" charset="0"/>
                </a:rPr>
                <a:t>Obowiązkowe</a:t>
              </a:r>
              <a:endParaRPr lang="pl-PL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upa 54">
            <a:extLst>
              <a:ext uri="{FF2B5EF4-FFF2-40B4-BE49-F238E27FC236}">
                <a16:creationId xmlns:a16="http://schemas.microsoft.com/office/drawing/2014/main" id="{7E2E3D63-1F39-417C-869C-4C0F1F70C06A}"/>
              </a:ext>
            </a:extLst>
          </p:cNvPr>
          <p:cNvGrpSpPr/>
          <p:nvPr/>
        </p:nvGrpSpPr>
        <p:grpSpPr>
          <a:xfrm>
            <a:off x="7431297" y="1928342"/>
            <a:ext cx="3315577" cy="3870532"/>
            <a:chOff x="7431297" y="2261883"/>
            <a:chExt cx="3315577" cy="3870532"/>
          </a:xfrm>
        </p:grpSpPr>
        <p:grpSp>
          <p:nvGrpSpPr>
            <p:cNvPr id="56" name="Grupa 19">
              <a:extLst>
                <a:ext uri="{FF2B5EF4-FFF2-40B4-BE49-F238E27FC236}">
                  <a16:creationId xmlns:a16="http://schemas.microsoft.com/office/drawing/2014/main" id="{DCADF59A-7959-4691-815C-8D3C317BD2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31297" y="2261883"/>
              <a:ext cx="2989264" cy="1678425"/>
              <a:chOff x="5596113" y="4165692"/>
              <a:chExt cx="2658419" cy="1432146"/>
            </a:xfrm>
          </p:grpSpPr>
          <p:pic>
            <p:nvPicPr>
              <p:cNvPr id="59" name="Picture 8">
                <a:extLst>
                  <a:ext uri="{FF2B5EF4-FFF2-40B4-BE49-F238E27FC236}">
                    <a16:creationId xmlns:a16="http://schemas.microsoft.com/office/drawing/2014/main" id="{5F9BBA16-E6D1-4553-A0F2-25D6625D7D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tretch>
                <a:fillRect/>
              </a:stretch>
            </p:blipFill>
            <p:spPr bwMode="auto">
              <a:xfrm>
                <a:off x="6646784" y="4337168"/>
                <a:ext cx="1607748" cy="12019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60" name="Picture 6">
                <a:extLst>
                  <a:ext uri="{FF2B5EF4-FFF2-40B4-BE49-F238E27FC236}">
                    <a16:creationId xmlns:a16="http://schemas.microsoft.com/office/drawing/2014/main" id="{F1D5906D-DCF6-429C-938E-BDDDCC9D0C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596113" y="4165692"/>
                <a:ext cx="1207795" cy="1432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</p:grpSp>
        <p:pic>
          <p:nvPicPr>
            <p:cNvPr id="57" name="Obraz 56" descr="Obraz zawierający zastawa stołowa, sosjerka&#10;&#10;Opis wygenerowany automatycznie">
              <a:extLst>
                <a:ext uri="{FF2B5EF4-FFF2-40B4-BE49-F238E27FC236}">
                  <a16:creationId xmlns:a16="http://schemas.microsoft.com/office/drawing/2014/main" id="{A27647E4-7BB4-4EB3-BF32-8C17CCC2D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5511" y="4210737"/>
              <a:ext cx="1714044" cy="8468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AEB9C810-CFEA-4717-A8A2-9964AF19B7FE}"/>
                </a:ext>
              </a:extLst>
            </p:cNvPr>
            <p:cNvSpPr/>
            <p:nvPr/>
          </p:nvSpPr>
          <p:spPr>
            <a:xfrm>
              <a:off x="7775574" y="5424529"/>
              <a:ext cx="2971300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200000"/>
                </a:lnSpc>
                <a:spcBef>
                  <a:spcPct val="0"/>
                </a:spcBef>
                <a:defRPr/>
              </a:pPr>
              <a:r>
                <a:rPr lang="pl-PL" sz="2000" dirty="0">
                  <a:latin typeface="Arial" panose="020B0604020202020204" pitchFamily="34" charset="0"/>
                  <a:cs typeface="Arial" panose="020B0604020202020204" pitchFamily="34" charset="0"/>
                </a:rPr>
                <a:t>Dodatkowe</a:t>
              </a:r>
              <a:endParaRPr lang="pl-PL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ytuł 35">
            <a:extLst>
              <a:ext uri="{FF2B5EF4-FFF2-40B4-BE49-F238E27FC236}">
                <a16:creationId xmlns:a16="http://schemas.microsoft.com/office/drawing/2014/main" id="{69914E11-A656-B52D-2A21-B7C0E66A3DED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Środki ochrony indywidualnej</a:t>
            </a:r>
          </a:p>
        </p:txBody>
      </p:sp>
    </p:spTree>
    <p:extLst>
      <p:ext uri="{BB962C8B-B14F-4D97-AF65-F5344CB8AC3E}">
        <p14:creationId xmlns:p14="http://schemas.microsoft.com/office/powerpoint/2010/main" val="28867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ole tekstowe 28"/>
          <p:cNvSpPr txBox="1"/>
          <p:nvPr/>
        </p:nvSpPr>
        <p:spPr>
          <a:xfrm>
            <a:off x="266700" y="1884872"/>
            <a:ext cx="7126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Nosimy środki ochrony indywidualnej, </a:t>
            </a:r>
          </a:p>
          <a:p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aby uniknąć takich urazów.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2051" descr="0166">
            <a:extLst>
              <a:ext uri="{FF2B5EF4-FFF2-40B4-BE49-F238E27FC236}">
                <a16:creationId xmlns:a16="http://schemas.microsoft.com/office/drawing/2014/main" id="{5C5E0CD0-10DA-475C-993D-F22CCBB6D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3650" y="1992154"/>
            <a:ext cx="4176079" cy="192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052" descr="0003">
            <a:extLst>
              <a:ext uri="{FF2B5EF4-FFF2-40B4-BE49-F238E27FC236}">
                <a16:creationId xmlns:a16="http://schemas.microsoft.com/office/drawing/2014/main" id="{FB43B13D-B215-4257-95B4-066E69A61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7775" y="3916861"/>
            <a:ext cx="3155316" cy="196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 descr="Znalezione obrazy dla zapytania uraz oka">
            <a:extLst>
              <a:ext uri="{FF2B5EF4-FFF2-40B4-BE49-F238E27FC236}">
                <a16:creationId xmlns:a16="http://schemas.microsoft.com/office/drawing/2014/main" id="{648B08B9-37BC-4C22-843E-C0C857FE1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5605" y="1992154"/>
            <a:ext cx="2539030" cy="190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9" descr="Znalezione obrazy dla zapytania silicosis">
            <a:extLst>
              <a:ext uri="{FF2B5EF4-FFF2-40B4-BE49-F238E27FC236}">
                <a16:creationId xmlns:a16="http://schemas.microsoft.com/office/drawing/2014/main" id="{EAAD9A2E-98CD-4E42-B146-B92FDA028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13091" y="3900013"/>
            <a:ext cx="1741804" cy="198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" descr="Podobny obraz">
            <a:extLst>
              <a:ext uri="{FF2B5EF4-FFF2-40B4-BE49-F238E27FC236}">
                <a16:creationId xmlns:a16="http://schemas.microsoft.com/office/drawing/2014/main" id="{60039C73-009E-4BB4-AE7D-20B53708B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0292" y="3900012"/>
            <a:ext cx="1864343" cy="198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 35">
            <a:extLst>
              <a:ext uri="{FF2B5EF4-FFF2-40B4-BE49-F238E27FC236}">
                <a16:creationId xmlns:a16="http://schemas.microsoft.com/office/drawing/2014/main" id="{8CA171C0-E599-F7A8-B638-48811CF88851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Środki ochrony indywidualnej</a:t>
            </a:r>
          </a:p>
        </p:txBody>
      </p:sp>
    </p:spTree>
    <p:extLst>
      <p:ext uri="{BB962C8B-B14F-4D97-AF65-F5344CB8AC3E}">
        <p14:creationId xmlns:p14="http://schemas.microsoft.com/office/powerpoint/2010/main" val="761263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ymbol zastępczy zawartości 33">
            <a:extLst>
              <a:ext uri="{FF2B5EF4-FFF2-40B4-BE49-F238E27FC236}">
                <a16:creationId xmlns:a16="http://schemas.microsoft.com/office/drawing/2014/main" id="{51C879A3-02D2-4609-AD7E-64B746A01749}"/>
              </a:ext>
            </a:extLst>
          </p:cNvPr>
          <p:cNvSpPr txBox="1">
            <a:spLocks/>
          </p:cNvSpPr>
          <p:nvPr/>
        </p:nvSpPr>
        <p:spPr>
          <a:xfrm>
            <a:off x="266700" y="2035656"/>
            <a:ext cx="5697320" cy="3955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 przypadku ogłoszenia alarmu </a:t>
            </a:r>
            <a:r>
              <a:rPr kumimoji="0" lang="pl-PL" sz="16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 </a:t>
            </a:r>
            <a:r>
              <a:rPr kumimoji="0" lang="pl-PL" sz="160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case</a:t>
            </a:r>
            <a:r>
              <a:rPr kumimoji="0" lang="pl-PL" sz="16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of </a:t>
            </a:r>
            <a:r>
              <a:rPr kumimoji="0" lang="pl-PL" sz="160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</a:t>
            </a:r>
            <a:r>
              <a:rPr kumimoji="0" lang="pl-PL" sz="16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alarm</a:t>
            </a: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  <a:sym typeface="Arial"/>
              </a:rPr>
              <a:t>: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otham Book" pitchFamily="50" charset="0"/>
              <a:cs typeface="Gotham Book" pitchFamily="50" charset="0"/>
              <a:sym typeface="Arial"/>
            </a:endParaRPr>
          </a:p>
        </p:txBody>
      </p:sp>
      <p:sp>
        <p:nvSpPr>
          <p:cNvPr id="48" name="Tytuł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Ewakuacja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Evacuation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18696C88-FAF3-4882-8C8B-3BEB60073EB4}"/>
              </a:ext>
            </a:extLst>
          </p:cNvPr>
          <p:cNvGrpSpPr/>
          <p:nvPr/>
        </p:nvGrpSpPr>
        <p:grpSpPr>
          <a:xfrm>
            <a:off x="259645" y="2093214"/>
            <a:ext cx="11672710" cy="3092778"/>
            <a:chOff x="259645" y="2093214"/>
            <a:chExt cx="11672710" cy="3092778"/>
          </a:xfrm>
        </p:grpSpPr>
        <p:pic>
          <p:nvPicPr>
            <p:cNvPr id="7" name="Obraz 6" descr="punk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24388" y="2093214"/>
              <a:ext cx="1707967" cy="2552463"/>
            </a:xfrm>
            <a:prstGeom prst="rect">
              <a:avLst/>
            </a:prstGeom>
          </p:spPr>
        </p:pic>
        <p:sp>
          <p:nvSpPr>
            <p:cNvPr id="14" name="Symbol zastępczy zawartości 33">
              <a:extLst>
                <a:ext uri="{FF2B5EF4-FFF2-40B4-BE49-F238E27FC236}">
                  <a16:creationId xmlns:a16="http://schemas.microsoft.com/office/drawing/2014/main" id="{A21A3011-F920-4792-A48C-744E9E50BE63}"/>
                </a:ext>
              </a:extLst>
            </p:cNvPr>
            <p:cNvSpPr txBox="1">
              <a:spLocks/>
            </p:cNvSpPr>
            <p:nvPr/>
          </p:nvSpPr>
          <p:spPr>
            <a:xfrm>
              <a:off x="259645" y="4130333"/>
              <a:ext cx="5697320" cy="1055659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endParaRPr kumimoji="0" lang="pl-PL" sz="16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pl-PL" sz="1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Alarm ogłaszany jest za pomocą </a:t>
              </a:r>
              <a:r>
                <a:rPr kumimoji="0" lang="pl-PL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megafonu</a:t>
              </a:r>
              <a:r>
                <a:rPr kumimoji="0" lang="pl-PL" sz="160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br>
                <a:rPr kumimoji="0" lang="pl-PL" sz="160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</a:br>
              <a:r>
                <a:rPr kumimoji="0" lang="pl-PL" sz="160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The</a:t>
              </a:r>
              <a:r>
                <a:rPr kumimoji="0" lang="pl-PL" sz="160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alarm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is</a:t>
              </a:r>
              <a:r>
                <a:rPr kumimoji="0" lang="pl-PL" sz="160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announced</a:t>
              </a:r>
              <a:r>
                <a:rPr kumimoji="0" lang="pl-PL" sz="160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by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the</a:t>
              </a:r>
              <a:r>
                <a:rPr kumimoji="0" lang="pl-PL" sz="160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megaphone</a:t>
              </a:r>
              <a:endParaRPr kumimoji="0" lang="pl-PL" sz="16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id="{5F9EA396-09C1-4069-A252-87E1E8778315}"/>
              </a:ext>
            </a:extLst>
          </p:cNvPr>
          <p:cNvGrpSpPr/>
          <p:nvPr/>
        </p:nvGrpSpPr>
        <p:grpSpPr>
          <a:xfrm>
            <a:off x="266700" y="2045815"/>
            <a:ext cx="7611495" cy="2552464"/>
            <a:chOff x="266700" y="2045815"/>
            <a:chExt cx="7611495" cy="2552464"/>
          </a:xfrm>
        </p:grpSpPr>
        <p:pic>
          <p:nvPicPr>
            <p:cNvPr id="6" name="Obraz 5" descr="punk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0228" y="2045815"/>
              <a:ext cx="1707967" cy="2552464"/>
            </a:xfrm>
            <a:prstGeom prst="rect">
              <a:avLst/>
            </a:prstGeom>
          </p:spPr>
        </p:pic>
        <p:sp>
          <p:nvSpPr>
            <p:cNvPr id="2" name="Prostokąt 1">
              <a:extLst>
                <a:ext uri="{FF2B5EF4-FFF2-40B4-BE49-F238E27FC236}">
                  <a16:creationId xmlns:a16="http://schemas.microsoft.com/office/drawing/2014/main" id="{F2ACA7D5-933A-43A4-94CD-A9C5BE64017A}"/>
                </a:ext>
              </a:extLst>
            </p:cNvPr>
            <p:cNvSpPr/>
            <p:nvPr/>
          </p:nvSpPr>
          <p:spPr>
            <a:xfrm>
              <a:off x="266700" y="2621664"/>
              <a:ext cx="6096000" cy="5847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>
                <a:buClr>
                  <a:srgbClr val="535459"/>
                </a:buClr>
                <a:buFont typeface="Wingdings" pitchFamily="2" charset="2"/>
                <a:buChar char="§"/>
                <a:defRPr/>
              </a:pPr>
              <a:r>
                <a:rPr lang="pl-PL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Proszę udaj się do wyznaczonego </a:t>
              </a:r>
              <a:r>
                <a:rPr lang="pl-PL" sz="1600" b="1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Punktu zbiórki</a:t>
              </a:r>
              <a:br>
                <a:rPr lang="pl-PL" sz="1600" b="1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</a:br>
              <a:r>
                <a:rPr lang="pl-PL" sz="1600" b="1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 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Go to the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assembly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point</a:t>
              </a:r>
            </a:p>
          </p:txBody>
        </p:sp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105BE84E-D5B4-435D-BF6F-59DEBE630410}"/>
              </a:ext>
            </a:extLst>
          </p:cNvPr>
          <p:cNvGrpSpPr/>
          <p:nvPr/>
        </p:nvGrpSpPr>
        <p:grpSpPr>
          <a:xfrm>
            <a:off x="266700" y="2035655"/>
            <a:ext cx="9603486" cy="2552464"/>
            <a:chOff x="266700" y="2035655"/>
            <a:chExt cx="9603486" cy="2552464"/>
          </a:xfrm>
        </p:grpSpPr>
        <p:pic>
          <p:nvPicPr>
            <p:cNvPr id="45" name="Obraz 44" descr="punkt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58168" y="2035655"/>
              <a:ext cx="1712018" cy="2552464"/>
            </a:xfrm>
            <a:prstGeom prst="rect">
              <a:avLst/>
            </a:prstGeom>
          </p:spPr>
        </p:pic>
        <p:sp>
          <p:nvSpPr>
            <p:cNvPr id="3" name="Prostokąt 2">
              <a:extLst>
                <a:ext uri="{FF2B5EF4-FFF2-40B4-BE49-F238E27FC236}">
                  <a16:creationId xmlns:a16="http://schemas.microsoft.com/office/drawing/2014/main" id="{6DBBFC0F-DC16-4F07-BEDE-2B45AC83FCA0}"/>
                </a:ext>
              </a:extLst>
            </p:cNvPr>
            <p:cNvSpPr/>
            <p:nvPr/>
          </p:nvSpPr>
          <p:spPr>
            <a:xfrm>
              <a:off x="266700" y="3206439"/>
              <a:ext cx="6096000" cy="8617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>
                <a:buClr>
                  <a:srgbClr val="535459"/>
                </a:buClr>
                <a:buFont typeface="Wingdings" pitchFamily="2" charset="2"/>
                <a:buChar char="§"/>
                <a:defRPr/>
              </a:pPr>
              <a:endParaRPr lang="pl-PL" kern="0" dirty="0">
                <a:latin typeface="Gotham Light" pitchFamily="50" charset="0"/>
                <a:cs typeface="Gotham Light" pitchFamily="50" charset="0"/>
                <a:sym typeface="Arial"/>
              </a:endParaRPr>
            </a:p>
            <a:p>
              <a:pPr lvl="0">
                <a:buClr>
                  <a:srgbClr val="535459"/>
                </a:buClr>
                <a:buFont typeface="Wingdings" pitchFamily="2" charset="2"/>
                <a:buChar char="§"/>
                <a:defRPr/>
              </a:pPr>
              <a:r>
                <a:rPr lang="pl-PL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Pozostań tam do momentu wyłączenia alarmu </a:t>
              </a:r>
              <a:br>
                <a:rPr lang="pl-PL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</a:br>
              <a:r>
                <a:rPr lang="pl-PL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Stay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there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till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the alarm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is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called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off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6443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9" y="1789843"/>
            <a:ext cx="7772401" cy="3687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Syndrom jest chorobą pogarszającą sprawność, która może prowadzić do całkowitej niesprawności kończyn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en-GB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Kiedy</a:t>
            </a:r>
            <a:r>
              <a:rPr lang="en-GB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operujesz</a:t>
            </a:r>
            <a:r>
              <a:rPr lang="en-GB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urządzeniami</a:t>
            </a:r>
            <a:r>
              <a:rPr lang="en-GB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wibruj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ą</a:t>
            </a:r>
            <a:r>
              <a:rPr lang="en-GB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cymi</a:t>
            </a:r>
            <a:r>
              <a:rPr lang="en-GB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GB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drga</a:t>
            </a:r>
            <a:r>
              <a:rPr lang="pl-PL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jącymi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zachowaj ostrożność;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Użytkownik sprzętu wibrującego powinien znać wymagania dotyczące maksymalnego czasu pracy;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Należy utrzymywać kończyny w cieple aby zachować odpowiednią cyrkulację krwi;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Pamiętaj że osoby palące są pięć razy bardziej narażone na wystąpienie syndromu białych dłoni, rekomenduje się nie </a:t>
            </a:r>
            <a:r>
              <a:rPr lang="pl-PL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palic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papierosów bezpośrednio przed, w trakcie i tuż po pracy z maszynami wibrującymi.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6" descr="Znalezione obrazy dla zapytania zageszczarka">
            <a:extLst>
              <a:ext uri="{FF2B5EF4-FFF2-40B4-BE49-F238E27FC236}">
                <a16:creationId xmlns:a16="http://schemas.microsoft.com/office/drawing/2014/main" id="{6731CE59-0081-48BA-A9C3-FD348A0F0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2475" y="955429"/>
            <a:ext cx="3474532" cy="231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 descr="Znalezione obrazy dla zapytania vibration white finger">
            <a:extLst>
              <a:ext uri="{FF2B5EF4-FFF2-40B4-BE49-F238E27FC236}">
                <a16:creationId xmlns:a16="http://schemas.microsoft.com/office/drawing/2014/main" id="{57F1317C-1DAA-4DB1-B108-8FCE35018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6257" y="3540944"/>
            <a:ext cx="3460750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 35">
            <a:extLst>
              <a:ext uri="{FF2B5EF4-FFF2-40B4-BE49-F238E27FC236}">
                <a16:creationId xmlns:a16="http://schemas.microsoft.com/office/drawing/2014/main" id="{DB05AB31-0FC4-4936-F3D0-A687BC5B268F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Drgania mechaniczne (wibracje)</a:t>
            </a:r>
          </a:p>
        </p:txBody>
      </p:sp>
    </p:spTree>
    <p:extLst>
      <p:ext uri="{BB962C8B-B14F-4D97-AF65-F5344CB8AC3E}">
        <p14:creationId xmlns:p14="http://schemas.microsoft.com/office/powerpoint/2010/main" val="42479306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11"/>
          <p:cNvGrpSpPr/>
          <p:nvPr/>
        </p:nvGrpSpPr>
        <p:grpSpPr>
          <a:xfrm>
            <a:off x="8501323" y="1700025"/>
            <a:ext cx="3167363" cy="2377425"/>
            <a:chOff x="8501323" y="3471675"/>
            <a:chExt cx="3167363" cy="2377425"/>
          </a:xfrm>
        </p:grpSpPr>
        <p:pic>
          <p:nvPicPr>
            <p:cNvPr id="5" name="Obraz 4" descr="znaki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16148" y="4229100"/>
              <a:ext cx="1852538" cy="1620000"/>
            </a:xfrm>
            <a:prstGeom prst="rect">
              <a:avLst/>
            </a:prstGeom>
          </p:spPr>
        </p:pic>
        <p:pic>
          <p:nvPicPr>
            <p:cNvPr id="6" name="Obraz 5" descr="znaki1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01323" y="3471675"/>
              <a:ext cx="1620000" cy="1620000"/>
            </a:xfrm>
            <a:prstGeom prst="rect">
              <a:avLst/>
            </a:prstGeom>
          </p:spPr>
        </p:pic>
      </p:grpSp>
      <p:pic>
        <p:nvPicPr>
          <p:cNvPr id="7" name="Obraz 6" descr="znaki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063" y="2078737"/>
            <a:ext cx="1620000" cy="1620000"/>
          </a:xfrm>
          <a:prstGeom prst="rect">
            <a:avLst/>
          </a:prstGeom>
        </p:spPr>
      </p:pic>
      <p:pic>
        <p:nvPicPr>
          <p:cNvPr id="8" name="Obraz 7" descr="znaki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094" y="2078737"/>
            <a:ext cx="1852538" cy="1620000"/>
          </a:xfrm>
          <a:prstGeom prst="rect">
            <a:avLst/>
          </a:prstGeom>
        </p:spPr>
      </p:pic>
      <p:pic>
        <p:nvPicPr>
          <p:cNvPr id="9" name="Obraz 8" descr="znaki4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6213" y="2078737"/>
            <a:ext cx="1620000" cy="1620000"/>
          </a:xfrm>
          <a:prstGeom prst="rect">
            <a:avLst/>
          </a:prstGeom>
        </p:spPr>
      </p:pic>
      <p:pic>
        <p:nvPicPr>
          <p:cNvPr id="10" name="Obraz 9" descr="znaki5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4" y="2078737"/>
            <a:ext cx="1621227" cy="1620000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283076" y="4183105"/>
            <a:ext cx="2041024" cy="5343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  <a:defRPr/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Obowiązkowe</a:t>
            </a:r>
            <a:endParaRPr lang="pl-PL" sz="1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2235701" y="4183105"/>
            <a:ext cx="2041024" cy="5343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  <a:defRPr/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Zabronione</a:t>
            </a:r>
            <a:endParaRPr lang="pl-PL" sz="1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4197851" y="4183105"/>
            <a:ext cx="2041024" cy="5343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  <a:defRPr/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Ostrzeżenie</a:t>
            </a:r>
            <a:endParaRPr lang="pl-PL" sz="1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6372551" y="4183105"/>
            <a:ext cx="2041024" cy="61555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Znaki ewakuacyjne</a:t>
            </a:r>
            <a:b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i pierwsza pomoc</a:t>
            </a:r>
            <a:endParaRPr lang="pl-PL" sz="1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9064492" y="4183105"/>
            <a:ext cx="2041024" cy="5343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  <a:defRPr/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Znaki łączone</a:t>
            </a:r>
            <a:endParaRPr lang="pl-PL" sz="1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ytuł 35">
            <a:extLst>
              <a:ext uri="{FF2B5EF4-FFF2-40B4-BE49-F238E27FC236}">
                <a16:creationId xmlns:a16="http://schemas.microsoft.com/office/drawing/2014/main" id="{80F72402-40B7-99E3-6320-8176806E982B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Oznakowanie (informacyjne, zakazu, ostrzegawcze)</a:t>
            </a:r>
          </a:p>
        </p:txBody>
      </p:sp>
    </p:spTree>
    <p:extLst>
      <p:ext uri="{BB962C8B-B14F-4D97-AF65-F5344CB8AC3E}">
        <p14:creationId xmlns:p14="http://schemas.microsoft.com/office/powerpoint/2010/main" val="913492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ole tekstowe 40"/>
          <p:cNvSpPr txBox="1"/>
          <p:nvPr/>
        </p:nvSpPr>
        <p:spPr>
          <a:xfrm>
            <a:off x="285673" y="2129421"/>
            <a:ext cx="11514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itchFamily="34" charset="0"/>
                <a:cs typeface="Arial" pitchFamily="34" charset="0"/>
              </a:rPr>
              <a:t>Co miesiąc, za wyróżnianie się bezpieczną pracą i zaangażowaniem na rzecz poprawy BHP, wybrani pracownicy produkcyjni naszych Wykonawców, otrzymują od </a:t>
            </a:r>
            <a:r>
              <a:rPr lang="pl-PL" dirty="0" err="1">
                <a:latin typeface="Arial" pitchFamily="34" charset="0"/>
                <a:cs typeface="Arial" pitchFamily="34" charset="0"/>
              </a:rPr>
              <a:t>Archicom</a:t>
            </a:r>
            <a:r>
              <a:rPr lang="pl-PL" dirty="0">
                <a:latin typeface="Arial" pitchFamily="34" charset="0"/>
                <a:cs typeface="Arial" pitchFamily="34" charset="0"/>
              </a:rPr>
              <a:t> cenne nagrody rzeczowe.</a:t>
            </a:r>
          </a:p>
        </p:txBody>
      </p:sp>
      <p:pic>
        <p:nvPicPr>
          <p:cNvPr id="43" name="Obraz 42">
            <a:extLst>
              <a:ext uri="{FF2B5EF4-FFF2-40B4-BE49-F238E27FC236}">
                <a16:creationId xmlns:a16="http://schemas.microsoft.com/office/drawing/2014/main" id="{9C50C851-6EA3-48A9-AE07-7F54E64CF4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673" y="3566873"/>
            <a:ext cx="3398951" cy="2426970"/>
          </a:xfrm>
          <a:prstGeom prst="rect">
            <a:avLst/>
          </a:prstGeom>
        </p:spPr>
      </p:pic>
      <p:pic>
        <p:nvPicPr>
          <p:cNvPr id="45" name="Obraz 44">
            <a:extLst>
              <a:ext uri="{FF2B5EF4-FFF2-40B4-BE49-F238E27FC236}">
                <a16:creationId xmlns:a16="http://schemas.microsoft.com/office/drawing/2014/main" id="{2E7769EF-4086-4BC1-B920-536AA80D1E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53899" y="3492843"/>
            <a:ext cx="2085033" cy="2501000"/>
          </a:xfrm>
          <a:prstGeom prst="rect">
            <a:avLst/>
          </a:prstGeom>
        </p:spPr>
      </p:pic>
      <p:pic>
        <p:nvPicPr>
          <p:cNvPr id="47" name="Obraz 46">
            <a:extLst>
              <a:ext uri="{FF2B5EF4-FFF2-40B4-BE49-F238E27FC236}">
                <a16:creationId xmlns:a16="http://schemas.microsoft.com/office/drawing/2014/main" id="{F8B79980-B109-4FAC-81BF-B85508711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913" y="4250553"/>
            <a:ext cx="4040174" cy="985579"/>
          </a:xfrm>
          <a:prstGeom prst="rect">
            <a:avLst/>
          </a:prstGeom>
        </p:spPr>
      </p:pic>
      <p:sp>
        <p:nvSpPr>
          <p:cNvPr id="4" name="Tytuł 35">
            <a:extLst>
              <a:ext uri="{FF2B5EF4-FFF2-40B4-BE49-F238E27FC236}">
                <a16:creationId xmlns:a16="http://schemas.microsoft.com/office/drawing/2014/main" id="{C7D47ACD-AD0E-4B2F-88DA-3963C5F70260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Nagrody dla pracowników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za bezpieczną pracę i przestrzeganie BHP</a:t>
            </a:r>
          </a:p>
        </p:txBody>
      </p:sp>
    </p:spTree>
    <p:extLst>
      <p:ext uri="{BB962C8B-B14F-4D97-AF65-F5344CB8AC3E}">
        <p14:creationId xmlns:p14="http://schemas.microsoft.com/office/powerpoint/2010/main" val="28538195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15361252-072B-4689-AEBE-0653DB3FF140}"/>
              </a:ext>
            </a:extLst>
          </p:cNvPr>
          <p:cNvSpPr/>
          <p:nvPr/>
        </p:nvSpPr>
        <p:spPr>
          <a:xfrm>
            <a:off x="403420" y="1868129"/>
            <a:ext cx="4561871" cy="1686532"/>
          </a:xfrm>
          <a:prstGeom prst="rect">
            <a:avLst/>
          </a:prstGeom>
        </p:spPr>
        <p:txBody>
          <a:bodyPr wrap="square" lIns="14400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Każdy pracownik ma możliwość zgłoszenia i zapisania swoich uwag, wniosków, propozycji zmian na tablicy zgłoszeń.  </a:t>
            </a:r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F675656A-B12B-4F46-BA85-F505DBF1862C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84"/>
          <a:stretch/>
        </p:blipFill>
        <p:spPr>
          <a:xfrm>
            <a:off x="5295014" y="2073349"/>
            <a:ext cx="6663069" cy="3891517"/>
          </a:xfrm>
          <a:prstGeom prst="rect">
            <a:avLst/>
          </a:prstGeom>
        </p:spPr>
      </p:pic>
      <p:sp>
        <p:nvSpPr>
          <p:cNvPr id="36" name="Tytuł 35">
            <a:extLst>
              <a:ext uri="{FF2B5EF4-FFF2-40B4-BE49-F238E27FC236}">
                <a16:creationId xmlns:a16="http://schemas.microsoft.com/office/drawing/2014/main" id="{B927328F-B6AD-2B52-4374-43F688E15BE9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Tablica zgłoszeń BHP</a:t>
            </a:r>
          </a:p>
        </p:txBody>
      </p:sp>
    </p:spTree>
    <p:extLst>
      <p:ext uri="{BB962C8B-B14F-4D97-AF65-F5344CB8AC3E}">
        <p14:creationId xmlns:p14="http://schemas.microsoft.com/office/powerpoint/2010/main" val="28255017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Znalezione obrazy dla zapytania paragraf">
            <a:extLst>
              <a:ext uri="{FF2B5EF4-FFF2-40B4-BE49-F238E27FC236}">
                <a16:creationId xmlns:a16="http://schemas.microsoft.com/office/drawing/2014/main" id="{77D42517-EF74-4CC3-91D4-EC078FAEE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8631" y="1801649"/>
            <a:ext cx="3082221" cy="308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1789843"/>
            <a:ext cx="7773120" cy="3036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Personel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pl-PL" altLang="en-US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Archicom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podejmie reakcję w stosunku do osób lub firm zaangażowanych w:</a:t>
            </a:r>
          </a:p>
          <a:p>
            <a:pPr marL="685794" lvl="1" indent="-228594" defTabSz="914377">
              <a:spcBef>
                <a:spcPct val="30000"/>
              </a:spcBef>
              <a:buFont typeface="Arial" pitchFamily="34" charset="0"/>
              <a:buChar char="‒"/>
            </a:pPr>
            <a:r>
              <a:rPr lang="pl-PL" altLang="en-US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niebezpieczne praktyki, łamanie przepisów BHP na projekcie,</a:t>
            </a:r>
          </a:p>
          <a:p>
            <a:pPr marL="685794" lvl="1" indent="-228594" defTabSz="914377">
              <a:spcBef>
                <a:spcPct val="30000"/>
              </a:spcBef>
              <a:buFont typeface="Arial" pitchFamily="34" charset="0"/>
              <a:buChar char="‒"/>
            </a:pP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niezgodności z ustalonymi zasadami.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algn="just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Stosowne pismo z opisem naruszenia zostanie wysłany do Kierownika, a pracownik nieprzestrzegający zasad zostanie poddany ponownemu przeszkoleniu w zakresie popełnionego wykroczenia </a:t>
            </a:r>
            <a:r>
              <a:rPr lang="pl-PL" altLang="en-US" dirty="0">
                <a:solidFill>
                  <a:srgbClr val="000000"/>
                </a:solidFill>
                <a:highlight>
                  <a:srgbClr val="FFFF00"/>
                </a:highlight>
                <a:latin typeface="Arial" pitchFamily="34" charset="0"/>
                <a:cs typeface="Arial" pitchFamily="34" charset="0"/>
              </a:rPr>
              <a:t>(żółta kartka)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Powtarzające się nieprawidłowe zachowania oraz poważne naruszenia zasad będą skutkowały usunięciem z projektu </a:t>
            </a:r>
            <a:r>
              <a:rPr lang="pl-PL" altLang="en-US" dirty="0">
                <a:solidFill>
                  <a:srgbClr val="000000"/>
                </a:solidFill>
                <a:highlight>
                  <a:srgbClr val="FB2F0D"/>
                </a:highlight>
                <a:latin typeface="Arial" pitchFamily="34" charset="0"/>
                <a:cs typeface="Arial" pitchFamily="34" charset="0"/>
              </a:rPr>
              <a:t>(czerwona kartka)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ytuł 35">
            <a:extLst>
              <a:ext uri="{FF2B5EF4-FFF2-40B4-BE49-F238E27FC236}">
                <a16:creationId xmlns:a16="http://schemas.microsoft.com/office/drawing/2014/main" id="{E721293A-2023-333A-C81A-57E47910423A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Naruszenie i łamanie zasad BHP 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Konsekwencje</a:t>
            </a:r>
          </a:p>
        </p:txBody>
      </p:sp>
    </p:spTree>
    <p:extLst>
      <p:ext uri="{BB962C8B-B14F-4D97-AF65-F5344CB8AC3E}">
        <p14:creationId xmlns:p14="http://schemas.microsoft.com/office/powerpoint/2010/main" val="17797348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 descr="269631-P57X0U-496-02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317"/>
          <a:stretch/>
        </p:blipFill>
        <p:spPr>
          <a:xfrm>
            <a:off x="0" y="835802"/>
            <a:ext cx="12191999" cy="5504966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344337" y="1553475"/>
            <a:ext cx="10818963" cy="35328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28594" indent="-228594" algn="just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Należy stosować się do wszystkich oznaczeń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algn="just" defTabSz="914377">
              <a:lnSpc>
                <a:spcPct val="11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Drogi dostępowe, ciągi komunikacyjne muszą pozostać przejezdne i uporządkowane na wypadek sytuacji ratunkowych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algn="just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Odpowiednia odzież wymagana jest podczas przebywania na budowie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algn="just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Zaplecze socjalne i sanitarne należy utrzymywać w czystości,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algn="just" defTabSz="914377">
              <a:lnSpc>
                <a:spcPct val="11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Zabrania się „załatwiania” swoich potrzeb na budowie, należy wykorzystać przeznaczone do tego miejsca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algn="just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Palenie dozwolone jest w wyznaczonych miejscach.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algn="just" defTabSz="914377">
              <a:lnSpc>
                <a:spcPct val="150000"/>
              </a:lnSpc>
              <a:spcBef>
                <a:spcPct val="30000"/>
              </a:spcBef>
            </a:pPr>
            <a:r>
              <a:rPr kumimoji="0" lang="en-GB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E7151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/>
        </p:nvGrpSpPr>
        <p:grpSpPr bwMode="auto">
          <a:xfrm>
            <a:off x="278232" y="6374902"/>
            <a:ext cx="1520190" cy="292100"/>
            <a:chOff x="0" y="0"/>
            <a:chExt cx="2311" cy="445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8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9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1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2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3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5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4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" name="Tytuł 35">
            <a:extLst>
              <a:ext uri="{FF2B5EF4-FFF2-40B4-BE49-F238E27FC236}">
                <a16:creationId xmlns:a16="http://schemas.microsoft.com/office/drawing/2014/main" id="{AC6BC548-4FFB-0035-402D-F27400FE7334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Zasady na budowie</a:t>
            </a:r>
          </a:p>
        </p:txBody>
      </p:sp>
    </p:spTree>
    <p:extLst>
      <p:ext uri="{BB962C8B-B14F-4D97-AF65-F5344CB8AC3E}">
        <p14:creationId xmlns:p14="http://schemas.microsoft.com/office/powerpoint/2010/main" val="19125504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1789843"/>
            <a:ext cx="7341798" cy="3135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marR="0" lvl="0" indent="-228594" defTabSz="914377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Na budowie obowiązują ograniczenia prędkości – 20 km/h ogólnie, </a:t>
            </a:r>
            <a:b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10 km/h w miejscach gdzie w pobliżu prowadzone są prace;</a:t>
            </a:r>
          </a:p>
          <a:p>
            <a:pPr marL="228594" marR="0" lvl="0" indent="-228594" defTabSz="914377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Nie wolno zawracać oraz operować sprzętem ciężkim, żurawiami mobilnymi bez asysty przeszkolonego kierującego ruchem;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marR="0" lvl="0" indent="-228594" defTabSz="914377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Osoba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kieruj</a:t>
            </a:r>
            <a:r>
              <a:rPr kumimoji="0" lang="pl-PL" alt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ąca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ruchem musi posiadać pomarańczową odzież roboczą oraz kask;</a:t>
            </a:r>
          </a:p>
          <a:p>
            <a:pPr marL="228594" marR="0" lvl="0" indent="-228594" defTabSz="914377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Używanie telefonów komórkowych dozwolone jest jedynie </a:t>
            </a:r>
            <a:b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 bezpiecznych strefach;</a:t>
            </a:r>
          </a:p>
          <a:p>
            <a:pPr marL="228594" marR="0" lvl="0" indent="-228594" defTabSz="914377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Stanowiska pracy muszą być utrzymane w czystości, nie wolno </a:t>
            </a:r>
            <a:b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ich niczym zastawiać;</a:t>
            </a:r>
            <a:r>
              <a:rPr kumimoji="0" lang="en-GB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E7151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Obraz 7" descr="Bez nazwy-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8682" y="686273"/>
            <a:ext cx="1692914" cy="5485453"/>
          </a:xfrm>
          <a:prstGeom prst="rect">
            <a:avLst/>
          </a:prstGeom>
        </p:spPr>
      </p:pic>
      <p:sp>
        <p:nvSpPr>
          <p:cNvPr id="4" name="Tytuł 35">
            <a:extLst>
              <a:ext uri="{FF2B5EF4-FFF2-40B4-BE49-F238E27FC236}">
                <a16:creationId xmlns:a16="http://schemas.microsoft.com/office/drawing/2014/main" id="{7899D73A-0756-382A-FE69-DB7226E01FD6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Zasady na budowie</a:t>
            </a:r>
          </a:p>
        </p:txBody>
      </p:sp>
    </p:spTree>
    <p:extLst>
      <p:ext uri="{BB962C8B-B14F-4D97-AF65-F5344CB8AC3E}">
        <p14:creationId xmlns:p14="http://schemas.microsoft.com/office/powerpoint/2010/main" val="28204308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F235C5FA-76F0-4940-874F-D8BCE57D8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1" y="2272850"/>
            <a:ext cx="678973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7325" indent="-187325"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</a:pPr>
            <a:r>
              <a:rPr lang="pl-PL" altLang="en-US" sz="1800" dirty="0">
                <a:solidFill>
                  <a:srgbClr val="000000"/>
                </a:solidFill>
              </a:rPr>
              <a:t>Jedynie wykwalifikowani elektrycy mają upoważnienie </a:t>
            </a:r>
            <a:br>
              <a:rPr lang="pl-PL" altLang="en-US" sz="1800" dirty="0">
                <a:solidFill>
                  <a:srgbClr val="000000"/>
                </a:solidFill>
              </a:rPr>
            </a:br>
            <a:r>
              <a:rPr lang="pl-PL" altLang="en-US" sz="1800" dirty="0">
                <a:solidFill>
                  <a:srgbClr val="000000"/>
                </a:solidFill>
              </a:rPr>
              <a:t>do podejmowania napraw, zmian, ingerencji w instalacje elektryczne;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800" dirty="0">
                <a:solidFill>
                  <a:srgbClr val="000000"/>
                </a:solidFill>
              </a:rPr>
              <a:t>Sprzęt elektryczny wykorzystywany na budowie powinien zostać skontrolowany oraz stosowanie oznakowany;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Tx/>
            </a:pPr>
            <a:r>
              <a:rPr lang="pl-PL" altLang="en-US" sz="1800" dirty="0">
                <a:solidFill>
                  <a:srgbClr val="000000"/>
                </a:solidFill>
              </a:rPr>
              <a:t>Sprzęt należy skontrolować przed wykonaniem pracy.</a:t>
            </a:r>
          </a:p>
        </p:txBody>
      </p:sp>
      <p:pic>
        <p:nvPicPr>
          <p:cNvPr id="10" name="Picture 6" descr="Znalezione obrazy dla zapytania safety rules">
            <a:extLst>
              <a:ext uri="{FF2B5EF4-FFF2-40B4-BE49-F238E27FC236}">
                <a16:creationId xmlns:a16="http://schemas.microsoft.com/office/drawing/2014/main" id="{141583E8-82E9-484E-81BE-765D4D74B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5207" y="1664898"/>
            <a:ext cx="5096196" cy="382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ytuł 35">
            <a:extLst>
              <a:ext uri="{FF2B5EF4-FFF2-40B4-BE49-F238E27FC236}">
                <a16:creationId xmlns:a16="http://schemas.microsoft.com/office/drawing/2014/main" id="{B7762459-C294-01A6-987D-20958380FA15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Zasady na budowie</a:t>
            </a:r>
          </a:p>
        </p:txBody>
      </p:sp>
    </p:spTree>
    <p:extLst>
      <p:ext uri="{BB962C8B-B14F-4D97-AF65-F5344CB8AC3E}">
        <p14:creationId xmlns:p14="http://schemas.microsoft.com/office/powerpoint/2010/main" val="37637550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ole tekstowe 46"/>
          <p:cNvSpPr txBox="1"/>
          <p:nvPr/>
        </p:nvSpPr>
        <p:spPr>
          <a:xfrm>
            <a:off x="266700" y="1659790"/>
            <a:ext cx="71261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 </a:t>
            </a:r>
            <a:r>
              <a:rPr lang="pl-PL" altLang="en-US" sz="17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Archicom</a:t>
            </a:r>
            <a: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S.A. obowiązuje polityka antyalkoholowa </a:t>
            </a:r>
            <a:b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 antynarkotykowa,</a:t>
            </a:r>
            <a:r>
              <a:rPr lang="en-GB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która obowiązuje wszystkich pracowników firmy, </a:t>
            </a:r>
            <a:b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firm podwykonawczych oraz każdą osobę przebywającą na projekcie </a:t>
            </a:r>
            <a:r>
              <a:rPr lang="pl-PL" altLang="en-US" sz="17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Archicom</a:t>
            </a:r>
            <a: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(w tym </a:t>
            </a:r>
            <a:r>
              <a:rPr lang="pl-PL" altLang="en-US" sz="17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osoby wizytujące). </a:t>
            </a:r>
            <a:endParaRPr lang="en-GB" altLang="en-US" sz="17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3" name="Obraz 52" descr="Bez nazwy-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95"/>
          <a:stretch/>
        </p:blipFill>
        <p:spPr>
          <a:xfrm>
            <a:off x="7510738" y="0"/>
            <a:ext cx="4681262" cy="6302829"/>
          </a:xfrm>
          <a:prstGeom prst="rect">
            <a:avLst/>
          </a:prstGeom>
        </p:spPr>
      </p:pic>
      <p:sp>
        <p:nvSpPr>
          <p:cNvPr id="54" name="Text Box 4">
            <a:extLst>
              <a:ext uri="{FF2B5EF4-FFF2-40B4-BE49-F238E27FC236}">
                <a16:creationId xmlns:a16="http://schemas.microsoft.com/office/drawing/2014/main" id="{F235C5FA-76F0-4940-874F-D8BCE57D8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2909015"/>
            <a:ext cx="6746575" cy="368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7325" indent="-187325"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None/>
            </a:pPr>
            <a:r>
              <a:rPr lang="pl-PL" altLang="en-US" sz="1600" dirty="0">
                <a:solidFill>
                  <a:srgbClr val="000000"/>
                </a:solidFill>
                <a:cs typeface="Arial" pitchFamily="34" charset="0"/>
              </a:rPr>
              <a:t>Testy mogą zostać wykonane:</a:t>
            </a:r>
            <a:endParaRPr lang="pl-PL" altLang="en-US" sz="1600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Dla nowych pracowników tuż przed lub po rozpoczęciu zatrudnienia,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Losowo / </a:t>
            </a:r>
            <a:r>
              <a:rPr lang="pl-PL" altLang="en-US" sz="1600" dirty="0" err="1">
                <a:solidFill>
                  <a:srgbClr val="000000"/>
                </a:solidFill>
              </a:rPr>
              <a:t>niezapowiedzianie</a:t>
            </a:r>
            <a:r>
              <a:rPr lang="pl-PL" altLang="en-US" sz="1600" dirty="0">
                <a:solidFill>
                  <a:srgbClr val="000000"/>
                </a:solidFill>
              </a:rPr>
              <a:t>,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W następstwie poważnego wypadku / incydentu;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Losowa / niezapowiedziana kontrola oraz „wynikająca z jakiegoś powodu” mogą zostać przeprowadzone wobec każdej osoby przebywającej na obiektach </a:t>
            </a:r>
            <a:r>
              <a:rPr lang="pl-PL" altLang="en-US" sz="1600" dirty="0" err="1">
                <a:solidFill>
                  <a:srgbClr val="000000"/>
                </a:solidFill>
              </a:rPr>
              <a:t>Archicom</a:t>
            </a:r>
            <a:r>
              <a:rPr lang="pl-PL" altLang="en-US" sz="1600" dirty="0">
                <a:solidFill>
                  <a:srgbClr val="000000"/>
                </a:solidFill>
              </a:rPr>
              <a:t>.</a:t>
            </a:r>
          </a:p>
          <a:p>
            <a:pPr>
              <a:buClr>
                <a:schemeClr val="folHlink"/>
              </a:buClr>
              <a:buNone/>
            </a:pPr>
            <a:endParaRPr lang="pl-PL" altLang="en-US" sz="1600" dirty="0">
              <a:solidFill>
                <a:srgbClr val="000000"/>
              </a:solidFill>
              <a:cs typeface="Arial" pitchFamily="34" charset="0"/>
            </a:endParaRPr>
          </a:p>
          <a:p>
            <a:pPr>
              <a:buClr>
                <a:schemeClr val="folHlink"/>
              </a:buClr>
              <a:buNone/>
            </a:pPr>
            <a:r>
              <a:rPr lang="pl-PL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Limit alkoholu </a:t>
            </a:r>
            <a:r>
              <a:rPr lang="en-GB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– 0mg </a:t>
            </a:r>
            <a:r>
              <a:rPr lang="pl-PL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na</a:t>
            </a:r>
            <a:r>
              <a:rPr lang="en-GB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 100 </a:t>
            </a:r>
            <a:r>
              <a:rPr lang="pl-PL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mililitrów</a:t>
            </a:r>
            <a:r>
              <a:rPr lang="en-GB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 </a:t>
            </a:r>
            <a:r>
              <a:rPr lang="pl-PL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krwi</a:t>
            </a:r>
            <a:r>
              <a:rPr lang="en-GB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.</a:t>
            </a:r>
            <a:r>
              <a:rPr lang="pl-PL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 Narkotyki – zero tolerancji. </a:t>
            </a:r>
          </a:p>
          <a:p>
            <a:pPr>
              <a:buClr>
                <a:schemeClr val="folHlink"/>
              </a:buClr>
              <a:buFontTx/>
              <a:buNone/>
            </a:pPr>
            <a:r>
              <a:rPr lang="pl-PL" altLang="en-US" sz="1600" dirty="0">
                <a:solidFill>
                  <a:schemeClr val="tx1"/>
                </a:solidFill>
                <a:cs typeface="Arial" pitchFamily="34" charset="0"/>
              </a:rPr>
              <a:t>Dopuszczalne jest stosowanie lekarstw przepisanych przez lekarza.</a:t>
            </a:r>
            <a:r>
              <a:rPr lang="en-GB" altLang="en-US" sz="1600" dirty="0">
                <a:solidFill>
                  <a:schemeClr val="tx1"/>
                </a:solidFill>
                <a:cs typeface="Arial" pitchFamily="34" charset="0"/>
              </a:rPr>
              <a:t> </a:t>
            </a:r>
          </a:p>
          <a:p>
            <a:pPr>
              <a:spcBef>
                <a:spcPct val="50000"/>
              </a:spcBef>
              <a:buClrTx/>
              <a:buNone/>
            </a:pPr>
            <a:endParaRPr lang="pl-PL" altLang="en-US" sz="1600" dirty="0">
              <a:solidFill>
                <a:srgbClr val="000000"/>
              </a:solidFill>
            </a:endParaRPr>
          </a:p>
        </p:txBody>
      </p:sp>
      <p:sp>
        <p:nvSpPr>
          <p:cNvPr id="55" name="Symbol zastępczy zawartości 33">
            <a:extLst>
              <a:ext uri="{FF2B5EF4-FFF2-40B4-BE49-F238E27FC236}">
                <a16:creationId xmlns:a16="http://schemas.microsoft.com/office/drawing/2014/main" id="{CBBCC2DC-2621-432D-996C-C130D183622C}"/>
              </a:ext>
            </a:extLst>
          </p:cNvPr>
          <p:cNvSpPr txBox="1">
            <a:spLocks/>
          </p:cNvSpPr>
          <p:nvPr/>
        </p:nvSpPr>
        <p:spPr>
          <a:xfrm>
            <a:off x="8884100" y="1811548"/>
            <a:ext cx="2555640" cy="3226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ts val="2400"/>
              </a:lnSpc>
              <a:spcBef>
                <a:spcPct val="50000"/>
              </a:spcBef>
              <a:buClrTx/>
              <a:buFontTx/>
              <a:buNone/>
            </a:pPr>
            <a:r>
              <a:rPr lang="pl-PL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WCHODZĄC NA TEREN ARCHICOM</a:t>
            </a:r>
          </a:p>
          <a:p>
            <a:pPr algn="ctr">
              <a:lnSpc>
                <a:spcPts val="2400"/>
              </a:lnSpc>
              <a:spcBef>
                <a:spcPct val="50000"/>
              </a:spcBef>
              <a:buClrTx/>
              <a:buFontTx/>
              <a:buNone/>
            </a:pPr>
            <a:r>
              <a:rPr lang="pl-PL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AKCEPTUJESZ POLITYKĘ ANTYALKOHOLOWĄ </a:t>
            </a:r>
            <a:br>
              <a:rPr lang="pl-PL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 ANTYNARKOTYKOWĄ</a:t>
            </a:r>
          </a:p>
        </p:txBody>
      </p:sp>
      <p:sp>
        <p:nvSpPr>
          <p:cNvPr id="4" name="Tytuł 35">
            <a:extLst>
              <a:ext uri="{FF2B5EF4-FFF2-40B4-BE49-F238E27FC236}">
                <a16:creationId xmlns:a16="http://schemas.microsoft.com/office/drawing/2014/main" id="{B8D9A9F7-D3F4-7285-6349-B6F61DABDEC9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Zasady na budowie</a:t>
            </a:r>
          </a:p>
        </p:txBody>
      </p:sp>
    </p:spTree>
    <p:extLst>
      <p:ext uri="{BB962C8B-B14F-4D97-AF65-F5344CB8AC3E}">
        <p14:creationId xmlns:p14="http://schemas.microsoft.com/office/powerpoint/2010/main" val="27933609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Obraz 47" descr="Obraz zawierający budynek, zewnętrzne, płot, podłoże&#10;&#10;Opis wygenerowany przy bardzo wysokim poziomie pewności">
            <a:extLst>
              <a:ext uri="{FF2B5EF4-FFF2-40B4-BE49-F238E27FC236}">
                <a16:creationId xmlns:a16="http://schemas.microsoft.com/office/drawing/2014/main" id="{8351AFEC-26DD-4019-B0B9-445270FBEC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3520" y="1600200"/>
            <a:ext cx="2627883" cy="3926071"/>
          </a:xfrm>
          <a:prstGeom prst="rect">
            <a:avLst/>
          </a:prstGeom>
          <a:effectLst/>
        </p:spPr>
      </p:pic>
      <p:pic>
        <p:nvPicPr>
          <p:cNvPr id="43" name="Obraz 42" descr="Obraz zawierający płot, metal, siedzi, ławka&#10;&#10;Opis wygenerowany automatycznie">
            <a:extLst>
              <a:ext uri="{FF2B5EF4-FFF2-40B4-BE49-F238E27FC236}">
                <a16:creationId xmlns:a16="http://schemas.microsoft.com/office/drawing/2014/main" id="{F6EE2E7D-2DE7-4770-8AAF-A94936580D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037"/>
          <a:stretch/>
        </p:blipFill>
        <p:spPr>
          <a:xfrm rot="5400000">
            <a:off x="6010381" y="2670777"/>
            <a:ext cx="3933645" cy="1792491"/>
          </a:xfrm>
          <a:prstGeom prst="rect">
            <a:avLst/>
          </a:prstGeom>
        </p:spPr>
      </p:pic>
      <p:sp>
        <p:nvSpPr>
          <p:cNvPr id="46" name="Text Box 4">
            <a:extLst>
              <a:ext uri="{FF2B5EF4-FFF2-40B4-BE49-F238E27FC236}">
                <a16:creationId xmlns:a16="http://schemas.microsoft.com/office/drawing/2014/main" id="{F235C5FA-76F0-4940-874F-D8BCE57D8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1" y="1951077"/>
            <a:ext cx="6570034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7325" indent="-187325"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Każda osoba ma obowiązek przejść szkolenie wprowadzające przed wejściem na budowę oraz po nieobecności dłuższej niż </a:t>
            </a:r>
            <a:br>
              <a:rPr lang="pl-PL" altLang="en-US" sz="1600" dirty="0">
                <a:solidFill>
                  <a:srgbClr val="000000"/>
                </a:solidFill>
              </a:rPr>
            </a:br>
            <a:r>
              <a:rPr lang="pl-PL" altLang="en-US" sz="1600" dirty="0">
                <a:solidFill>
                  <a:srgbClr val="000000"/>
                </a:solidFill>
              </a:rPr>
              <a:t>30 dni;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Wszyscy goście powinni zgłosić chęć wejścia na obiekt </a:t>
            </a:r>
            <a:br>
              <a:rPr lang="pl-PL" altLang="en-US" sz="1600" dirty="0">
                <a:solidFill>
                  <a:srgbClr val="000000"/>
                </a:solidFill>
              </a:rPr>
            </a:br>
            <a:r>
              <a:rPr lang="pl-PL" altLang="en-US" sz="1600" dirty="0">
                <a:solidFill>
                  <a:srgbClr val="000000"/>
                </a:solidFill>
              </a:rPr>
              <a:t>na stanowisku ochrony;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Na budowie obowiązuje 24 godzinny system ochrony;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Wszystkie dostawy muszą zostać zgłoszone z wyprzedzeniem </a:t>
            </a:r>
            <a:br>
              <a:rPr lang="pl-PL" altLang="en-US" sz="1600" dirty="0">
                <a:solidFill>
                  <a:srgbClr val="000000"/>
                </a:solidFill>
              </a:rPr>
            </a:br>
            <a:r>
              <a:rPr lang="pl-PL" altLang="en-US" sz="1600" dirty="0">
                <a:solidFill>
                  <a:srgbClr val="000000"/>
                </a:solidFill>
              </a:rPr>
              <a:t>na stanowisku ochrony;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Samochody prywatne mogą parkować w wyznaczonych miejscach (parkingi), nie wolno zastawiać stanowisk pracy </a:t>
            </a:r>
            <a:br>
              <a:rPr lang="pl-PL" altLang="en-US" sz="1600" dirty="0">
                <a:solidFill>
                  <a:srgbClr val="000000"/>
                </a:solidFill>
              </a:rPr>
            </a:br>
            <a:r>
              <a:rPr lang="pl-PL" altLang="en-US" sz="1600" dirty="0">
                <a:solidFill>
                  <a:srgbClr val="000000"/>
                </a:solidFill>
              </a:rPr>
              <a:t>ani parkować nielegalnie na okolicznych drogach/ulicach. </a:t>
            </a:r>
            <a:br>
              <a:rPr lang="pl-PL" altLang="en-US" sz="1600" dirty="0">
                <a:solidFill>
                  <a:srgbClr val="000000"/>
                </a:solidFill>
              </a:rPr>
            </a:br>
            <a:r>
              <a:rPr lang="pl-PL" altLang="en-US" sz="1600" dirty="0">
                <a:solidFill>
                  <a:srgbClr val="000000"/>
                </a:solidFill>
              </a:rPr>
              <a:t>Nie stosowanie się do zasad może skutkować podjęciem działań dyscyplinujących.</a:t>
            </a:r>
          </a:p>
        </p:txBody>
      </p:sp>
      <p:sp>
        <p:nvSpPr>
          <p:cNvPr id="4" name="Tytuł 35">
            <a:extLst>
              <a:ext uri="{FF2B5EF4-FFF2-40B4-BE49-F238E27FC236}">
                <a16:creationId xmlns:a16="http://schemas.microsoft.com/office/drawing/2014/main" id="{867902C7-86A3-6823-0F2E-83FAA319EC05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Zasady na budowie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Wejście na budowę</a:t>
            </a:r>
          </a:p>
        </p:txBody>
      </p:sp>
    </p:spTree>
    <p:extLst>
      <p:ext uri="{BB962C8B-B14F-4D97-AF65-F5344CB8AC3E}">
        <p14:creationId xmlns:p14="http://schemas.microsoft.com/office/powerpoint/2010/main" val="892491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66E9586-98FE-B743-0417-31168F6CC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8503" y="-486888"/>
            <a:ext cx="10233497" cy="679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ytuł 37"/>
          <p:cNvSpPr>
            <a:spLocks noGrp="1"/>
          </p:cNvSpPr>
          <p:nvPr>
            <p:ph type="title"/>
          </p:nvPr>
        </p:nvSpPr>
        <p:spPr>
          <a:xfrm>
            <a:off x="266700" y="770297"/>
            <a:ext cx="4384813" cy="736964"/>
          </a:xfrm>
          <a:solidFill>
            <a:schemeClr val="bg1">
              <a:alpha val="66000"/>
            </a:schemeClr>
          </a:solidFill>
        </p:spPr>
        <p:txBody>
          <a:bodyPr/>
          <a:lstStyle/>
          <a:p>
            <a:pPr lvl="0"/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Plan zagospodarowania budowy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layout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A4FAA9D-0E2C-4467-329F-0129CF469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602" y="1463969"/>
            <a:ext cx="1100137" cy="159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A38BBC92-00DF-A50F-8F88-FE35217FD8E6}"/>
              </a:ext>
            </a:extLst>
          </p:cNvPr>
          <p:cNvCxnSpPr>
            <a:cxnSpLocks/>
          </p:cNvCxnSpPr>
          <p:nvPr/>
        </p:nvCxnSpPr>
        <p:spPr>
          <a:xfrm>
            <a:off x="2572918" y="2773548"/>
            <a:ext cx="1399210" cy="1885496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D1B67A9B-4B1A-4002-71DC-3DA4E01BEF8E}"/>
              </a:ext>
            </a:extLst>
          </p:cNvPr>
          <p:cNvCxnSpPr>
            <a:cxnSpLocks/>
          </p:cNvCxnSpPr>
          <p:nvPr/>
        </p:nvCxnSpPr>
        <p:spPr>
          <a:xfrm flipH="1" flipV="1">
            <a:off x="4540263" y="4750130"/>
            <a:ext cx="988292" cy="6373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896E6091-6CA8-4182-0DF5-CF301353B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861" y="4760779"/>
            <a:ext cx="867566" cy="123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C3020995-1BA8-8526-3147-D0C0646BEDBF}"/>
              </a:ext>
            </a:extLst>
          </p:cNvPr>
          <p:cNvCxnSpPr>
            <a:cxnSpLocks/>
          </p:cNvCxnSpPr>
          <p:nvPr/>
        </p:nvCxnSpPr>
        <p:spPr>
          <a:xfrm flipH="1" flipV="1">
            <a:off x="9125331" y="3207659"/>
            <a:ext cx="9237" cy="153323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>
            <a:extLst>
              <a:ext uri="{FF2B5EF4-FFF2-40B4-BE49-F238E27FC236}">
                <a16:creationId xmlns:a16="http://schemas.microsoft.com/office/drawing/2014/main" id="{82B71438-BAD1-4DDA-65D2-676EB7C1C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40457" y="4036325"/>
            <a:ext cx="1033462" cy="1018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4980300F-8B3A-47C1-9B2E-C1E7B16A3924}"/>
              </a:ext>
            </a:extLst>
          </p:cNvPr>
          <p:cNvCxnSpPr>
            <a:cxnSpLocks/>
          </p:cNvCxnSpPr>
          <p:nvPr/>
        </p:nvCxnSpPr>
        <p:spPr>
          <a:xfrm flipH="1" flipV="1">
            <a:off x="9731099" y="3133767"/>
            <a:ext cx="774651" cy="9079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>
            <a:extLst>
              <a:ext uri="{FF2B5EF4-FFF2-40B4-BE49-F238E27FC236}">
                <a16:creationId xmlns:a16="http://schemas.microsoft.com/office/drawing/2014/main" id="{82D7316C-7345-51EC-0639-B764C7EA0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9954" y="4181950"/>
            <a:ext cx="792018" cy="117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3E1EEE52-4FE7-91B9-D5B4-54289A472655}"/>
              </a:ext>
            </a:extLst>
          </p:cNvPr>
          <p:cNvCxnSpPr>
            <a:cxnSpLocks/>
          </p:cNvCxnSpPr>
          <p:nvPr/>
        </p:nvCxnSpPr>
        <p:spPr>
          <a:xfrm flipH="1" flipV="1">
            <a:off x="4679386" y="4646221"/>
            <a:ext cx="638176" cy="28575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D5A2FA13-0A6C-234E-E1A1-9A7112D755DE}"/>
              </a:ext>
            </a:extLst>
          </p:cNvPr>
          <p:cNvCxnSpPr>
            <a:cxnSpLocks/>
          </p:cNvCxnSpPr>
          <p:nvPr/>
        </p:nvCxnSpPr>
        <p:spPr>
          <a:xfrm flipH="1">
            <a:off x="9804990" y="3025429"/>
            <a:ext cx="1678118" cy="62156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>
            <a:extLst>
              <a:ext uri="{FF2B5EF4-FFF2-40B4-BE49-F238E27FC236}">
                <a16:creationId xmlns:a16="http://schemas.microsoft.com/office/drawing/2014/main" id="{CC770A05-05A0-0081-5C76-4AD15604A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088893" y="2468182"/>
            <a:ext cx="811826" cy="1200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55DCDABA-3776-F43E-A541-C8CA53F7C457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4257895" y="5658586"/>
            <a:ext cx="1438068" cy="447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6">
            <a:extLst>
              <a:ext uri="{FF2B5EF4-FFF2-40B4-BE49-F238E27FC236}">
                <a16:creationId xmlns:a16="http://schemas.microsoft.com/office/drawing/2014/main" id="{AD2A8BCD-5056-70D6-3BEC-9377D2F41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9169" y="1684064"/>
            <a:ext cx="590585" cy="58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9189272F-B8CD-DB9D-62FB-7A82C5689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38977" y="2442751"/>
            <a:ext cx="369090" cy="3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D83C05AF-18A9-3A05-1243-2DBD9C352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45934" y="1869595"/>
            <a:ext cx="369090" cy="3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22F4B81B-78C5-1E5C-AAF0-59ECDD90F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52490" y="1942481"/>
            <a:ext cx="369090" cy="3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8FD851F8-D9CB-2B1C-1FB9-1FCE94F00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508" y="2194273"/>
            <a:ext cx="369090" cy="3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758F368-DAC9-6DCE-FB16-E24D0EC64554}"/>
              </a:ext>
            </a:extLst>
          </p:cNvPr>
          <p:cNvSpPr txBox="1"/>
          <p:nvPr/>
        </p:nvSpPr>
        <p:spPr>
          <a:xfrm>
            <a:off x="5695963" y="5891102"/>
            <a:ext cx="3573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Jesteś tutaj </a:t>
            </a:r>
            <a:r>
              <a:rPr lang="pl-PL" sz="2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You</a:t>
            </a:r>
            <a:r>
              <a:rPr lang="pl-PL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are </a:t>
            </a:r>
            <a:r>
              <a:rPr lang="pl-PL" sz="2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here</a:t>
            </a:r>
            <a:endParaRPr lang="pl-PL" sz="2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9238DE87-DDD4-BF5C-CED4-2EC574FB9A69}"/>
              </a:ext>
            </a:extLst>
          </p:cNvPr>
          <p:cNvSpPr/>
          <p:nvPr/>
        </p:nvSpPr>
        <p:spPr>
          <a:xfrm>
            <a:off x="3850410" y="5387441"/>
            <a:ext cx="407485" cy="419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48" name="Grupa 47"/>
          <p:cNvGrpSpPr/>
          <p:nvPr/>
        </p:nvGrpSpPr>
        <p:grpSpPr>
          <a:xfrm>
            <a:off x="9115883" y="-468695"/>
            <a:ext cx="2966830" cy="2823871"/>
            <a:chOff x="3280756" y="4309278"/>
            <a:chExt cx="2185855" cy="2118866"/>
          </a:xfrm>
        </p:grpSpPr>
        <p:pic>
          <p:nvPicPr>
            <p:cNvPr id="46" name="Obraz 45" descr="Zasób 6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59136" y="4309278"/>
              <a:ext cx="2107475" cy="21188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7" name="Symbol zastępczy zawartości 33">
              <a:extLst>
                <a:ext uri="{FF2B5EF4-FFF2-40B4-BE49-F238E27FC236}">
                  <a16:creationId xmlns:a16="http://schemas.microsoft.com/office/drawing/2014/main" id="{CBBCC2DC-2621-432D-996C-C130D183622C}"/>
                </a:ext>
              </a:extLst>
            </p:cNvPr>
            <p:cNvSpPr txBox="1">
              <a:spLocks/>
            </p:cNvSpPr>
            <p:nvPr/>
          </p:nvSpPr>
          <p:spPr>
            <a:xfrm>
              <a:off x="3280756" y="4812775"/>
              <a:ext cx="2159724" cy="12770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228594" marR="0" lvl="0" indent="-228594" algn="ctr" defTabSz="914377" rtl="0" eaLnBrk="1" fontAlgn="auto" latinLnBrk="0" hangingPunct="1"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r>
                <a:rPr kumimoji="0" lang="pl-PL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</a:t>
              </a: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 plan zagospodarowania</a:t>
              </a:r>
              <a:br>
                <a:rPr lang="pl-PL" sz="1400" dirty="0">
                  <a:latin typeface="Gotham Book" pitchFamily="50" charset="0"/>
                  <a:cs typeface="Gotham Book" pitchFamily="50" charset="0"/>
                </a:rPr>
              </a:b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Twojej budowy </a:t>
              </a:r>
              <a:br>
                <a:rPr lang="pl-PL" sz="1400" dirty="0">
                  <a:latin typeface="Gotham Book" pitchFamily="50" charset="0"/>
                  <a:cs typeface="Gotham Book" pitchFamily="50" charset="0"/>
                </a:rPr>
              </a:b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plik graficzny (</a:t>
              </a:r>
              <a:r>
                <a:rPr lang="pl-PL" sz="1400" u="sng" dirty="0">
                  <a:latin typeface="Gotham Book" pitchFamily="50" charset="0"/>
                  <a:cs typeface="Gotham Book" pitchFamily="50" charset="0"/>
                </a:rPr>
                <a:t>nie odręczny rysunek!) </a:t>
              </a: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zaznacz:</a:t>
              </a:r>
            </a:p>
            <a:p>
              <a:pPr marL="228594" marR="0" lvl="0" indent="-228594" algn="ctr" defTabSz="914377" rtl="0" eaLnBrk="1" fontAlgn="auto" latinLnBrk="0" hangingPunct="1"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Użyj ikony z tej prezentacji.</a:t>
              </a:r>
            </a:p>
            <a:p>
              <a:pPr marL="285750" marR="0" lvl="0" indent="-285750" algn="ctr" defTabSz="914377" rtl="0" eaLnBrk="1" fontAlgn="auto" latinLnBrk="0" hangingPunct="1"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Punkt zbiórki do ewakuacji</a:t>
              </a:r>
            </a:p>
            <a:p>
              <a:pPr marL="285750" marR="0" lvl="0" indent="-285750" algn="ctr" defTabSz="914377" rtl="0" eaLnBrk="1" fontAlgn="auto" latinLnBrk="0" hangingPunct="1"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Apteczkę</a:t>
              </a:r>
            </a:p>
            <a:p>
              <a:pPr marL="285750" marR="0" lvl="0" indent="-285750" algn="ctr" defTabSz="914377" rtl="0" eaLnBrk="1" fontAlgn="auto" latinLnBrk="0" hangingPunct="1"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- gaśnice</a:t>
              </a:r>
            </a:p>
            <a:p>
              <a:pPr marL="285750" marR="0" lvl="0" indent="-285750" algn="ctr" defTabSz="914377" rtl="0" eaLnBrk="1" fontAlgn="auto" latinLnBrk="0" hangingPunct="1"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- miejsce gdzie jesteś,</a:t>
              </a:r>
            </a:p>
            <a:p>
              <a:pPr marL="285750" marR="0" lvl="0" indent="-285750" algn="ctr" defTabSz="914377" rtl="0" eaLnBrk="1" fontAlgn="auto" latinLnBrk="0" hangingPunct="1"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Piktogramy zagrożeń  </a:t>
              </a:r>
              <a:endPara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85244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D32FD927-0D75-B8EE-750B-AFC9CEE549FF}"/>
              </a:ext>
            </a:extLst>
          </p:cNvPr>
          <p:cNvSpPr/>
          <p:nvPr/>
        </p:nvSpPr>
        <p:spPr>
          <a:xfrm>
            <a:off x="-1" y="774700"/>
            <a:ext cx="12192000" cy="5524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8" name="Symbol zastępczy obrazu 37" descr="Obraz15.jpg"/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9706" b="-299"/>
          <a:stretch/>
        </p:blipFill>
        <p:spPr>
          <a:xfrm>
            <a:off x="9238058" y="0"/>
            <a:ext cx="2953941" cy="629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Symbol zastępczy zawartości 33">
            <a:extLst>
              <a:ext uri="{FF2B5EF4-FFF2-40B4-BE49-F238E27FC236}">
                <a16:creationId xmlns:a16="http://schemas.microsoft.com/office/drawing/2014/main" id="{F9B95D2E-0081-400F-A1F3-ACBEF073904C}"/>
              </a:ext>
            </a:extLst>
          </p:cNvPr>
          <p:cNvSpPr txBox="1">
            <a:spLocks/>
          </p:cNvSpPr>
          <p:nvPr/>
        </p:nvSpPr>
        <p:spPr>
          <a:xfrm>
            <a:off x="1371510" y="1607436"/>
            <a:ext cx="5389508" cy="1111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r>
              <a:rPr lang="pl-PL" sz="3200" dirty="0">
                <a:latin typeface="Gotham Book" pitchFamily="50" charset="0"/>
                <a:cs typeface="Gotham Book" pitchFamily="50" charset="0"/>
              </a:rPr>
              <a:t>Dziękuję za uwagę! </a:t>
            </a:r>
            <a:br>
              <a:rPr lang="pl-PL" sz="2400" dirty="0">
                <a:latin typeface="Gotham Book" pitchFamily="50" charset="0"/>
                <a:cs typeface="Gotham Book" pitchFamily="50" charset="0"/>
              </a:rPr>
            </a:br>
            <a:endParaRPr lang="pl-PL" sz="2400" dirty="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6" name="Symbol zastępczy zawartości 33">
            <a:extLst>
              <a:ext uri="{FF2B5EF4-FFF2-40B4-BE49-F238E27FC236}">
                <a16:creationId xmlns:a16="http://schemas.microsoft.com/office/drawing/2014/main" id="{274F0CA6-3726-4496-97EC-315164686118}"/>
              </a:ext>
            </a:extLst>
          </p:cNvPr>
          <p:cNvSpPr txBox="1">
            <a:spLocks/>
          </p:cNvSpPr>
          <p:nvPr/>
        </p:nvSpPr>
        <p:spPr>
          <a:xfrm>
            <a:off x="1371510" y="3085643"/>
            <a:ext cx="5389508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r>
              <a:rPr lang="pl-PL" sz="2400" dirty="0">
                <a:latin typeface="Gotham Book" pitchFamily="50" charset="0"/>
                <a:cs typeface="Gotham Book" pitchFamily="50" charset="0"/>
              </a:rPr>
              <a:t>Czy masz jakieś pytania?</a:t>
            </a:r>
          </a:p>
        </p:txBody>
      </p:sp>
      <p:sp>
        <p:nvSpPr>
          <p:cNvPr id="7" name="Symbol zastępczy zawartości 33">
            <a:extLst>
              <a:ext uri="{FF2B5EF4-FFF2-40B4-BE49-F238E27FC236}">
                <a16:creationId xmlns:a16="http://schemas.microsoft.com/office/drawing/2014/main" id="{71BD9C04-B04A-4484-9BBE-2FCF6E1CDC11}"/>
              </a:ext>
            </a:extLst>
          </p:cNvPr>
          <p:cNvSpPr txBox="1">
            <a:spLocks/>
          </p:cNvSpPr>
          <p:nvPr/>
        </p:nvSpPr>
        <p:spPr>
          <a:xfrm>
            <a:off x="1371510" y="3846555"/>
            <a:ext cx="5389508" cy="1490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r>
              <a:rPr lang="pl-PL" sz="2400" dirty="0">
                <a:latin typeface="Gotham Book" pitchFamily="50" charset="0"/>
                <a:cs typeface="Gotham Book" pitchFamily="50" charset="0"/>
              </a:rPr>
              <a:t>Prozę podpisz listę obecności.</a:t>
            </a:r>
          </a:p>
        </p:txBody>
      </p:sp>
    </p:spTree>
    <p:extLst>
      <p:ext uri="{BB962C8B-B14F-4D97-AF65-F5344CB8AC3E}">
        <p14:creationId xmlns:p14="http://schemas.microsoft.com/office/powerpoint/2010/main" val="19349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Zasób 6.png">
            <a:extLst>
              <a:ext uri="{FF2B5EF4-FFF2-40B4-BE49-F238E27FC236}">
                <a16:creationId xmlns:a16="http://schemas.microsoft.com/office/drawing/2014/main" id="{66C1EDD8-02BD-7CD9-275B-90CE1FEF9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493" y="261707"/>
            <a:ext cx="2107475" cy="2118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Symbol zastępczy zawartości 33">
            <a:extLst>
              <a:ext uri="{FF2B5EF4-FFF2-40B4-BE49-F238E27FC236}">
                <a16:creationId xmlns:a16="http://schemas.microsoft.com/office/drawing/2014/main" id="{A1889AE4-2673-2CD1-A322-CE4DDCAAECC0}"/>
              </a:ext>
            </a:extLst>
          </p:cNvPr>
          <p:cNvSpPr txBox="1">
            <a:spLocks/>
          </p:cNvSpPr>
          <p:nvPr/>
        </p:nvSpPr>
        <p:spPr>
          <a:xfrm>
            <a:off x="9645776" y="752836"/>
            <a:ext cx="2404762" cy="1277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algn="ctr" defTabSz="914377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535459"/>
              </a:buClr>
              <a:buSzTx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Znaki ostrzegawcze i informacyjne</a:t>
            </a:r>
          </a:p>
        </p:txBody>
      </p:sp>
      <p:sp>
        <p:nvSpPr>
          <p:cNvPr id="6" name="Tytuł 37">
            <a:extLst>
              <a:ext uri="{FF2B5EF4-FFF2-40B4-BE49-F238E27FC236}">
                <a16:creationId xmlns:a16="http://schemas.microsoft.com/office/drawing/2014/main" id="{8E57D581-DB36-9C8D-25E7-59C48FA05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770297"/>
            <a:ext cx="7856574" cy="736964"/>
          </a:xfrm>
          <a:solidFill>
            <a:schemeClr val="bg1">
              <a:alpha val="66000"/>
            </a:schemeClr>
          </a:solidFill>
        </p:spPr>
        <p:txBody>
          <a:bodyPr/>
          <a:lstStyle/>
          <a:p>
            <a:pPr lvl="0"/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Slajd ukryty – piktogramy/znaki do użycia w Planie Zagospodarowania (do slajdu 7.)</a:t>
            </a:r>
          </a:p>
        </p:txBody>
      </p:sp>
      <p:pic>
        <p:nvPicPr>
          <p:cNvPr id="1026" name="Picture 2" descr="Uwaga głębokie wykopy - Tablica budowlana">
            <a:extLst>
              <a:ext uri="{FF2B5EF4-FFF2-40B4-BE49-F238E27FC236}">
                <a16:creationId xmlns:a16="http://schemas.microsoft.com/office/drawing/2014/main" id="{729F7E83-7220-8A33-A149-0BE8A6161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30" y="1723237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5E116AA-91A6-1FC3-BABC-A4C9B7210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19" y="1723238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361D57E-B903-2BB5-F6E5-F68D92025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648" y="1709518"/>
            <a:ext cx="661411" cy="48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D805710-949A-A5E9-7790-BF5868F12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761" y="1723238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EF1FCE1-8941-D9C9-A931-E2BD9BFC7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022" y="1723238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ak &quot;Apteczka pierwszej pomocy&quot;">
            <a:extLst>
              <a:ext uri="{FF2B5EF4-FFF2-40B4-BE49-F238E27FC236}">
                <a16:creationId xmlns:a16="http://schemas.microsoft.com/office/drawing/2014/main" id="{1CB4BF7D-C19C-C347-07E9-9EB710D93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5" y="4262102"/>
            <a:ext cx="380099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Znak &quot;Defibrylator (AED)&quot;">
            <a:extLst>
              <a:ext uri="{FF2B5EF4-FFF2-40B4-BE49-F238E27FC236}">
                <a16:creationId xmlns:a16="http://schemas.microsoft.com/office/drawing/2014/main" id="{D2F6C113-4F55-6B52-9705-B857F83F1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24" y="4262102"/>
            <a:ext cx="398279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4157B1EE-DCE9-FE00-E880-8E73470D1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6" y="5322621"/>
            <a:ext cx="888412" cy="29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06FA4499-4223-7932-B79B-0D404C6D8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6" y="5755037"/>
            <a:ext cx="888412" cy="29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Znak &quot;Gaśnica&quot; nieświecący">
            <a:extLst>
              <a:ext uri="{FF2B5EF4-FFF2-40B4-BE49-F238E27FC236}">
                <a16:creationId xmlns:a16="http://schemas.microsoft.com/office/drawing/2014/main" id="{8B8B4BF6-8E57-7386-1278-499A96855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327" y="4262102"/>
            <a:ext cx="560993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Foto">
            <a:extLst>
              <a:ext uri="{FF2B5EF4-FFF2-40B4-BE49-F238E27FC236}">
                <a16:creationId xmlns:a16="http://schemas.microsoft.com/office/drawing/2014/main" id="{8C804391-F456-A0FB-D486-97BB5650C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83" y="1723237"/>
            <a:ext cx="653015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EC40D2F-CE42-F793-9477-F80BEC0FBA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21976" y="5322620"/>
            <a:ext cx="655867" cy="241989"/>
          </a:xfrm>
          <a:prstGeom prst="rect">
            <a:avLst/>
          </a:prstGeom>
        </p:spPr>
      </p:pic>
      <p:pic>
        <p:nvPicPr>
          <p:cNvPr id="1048" name="Picture 24" descr="Foto">
            <a:extLst>
              <a:ext uri="{FF2B5EF4-FFF2-40B4-BE49-F238E27FC236}">
                <a16:creationId xmlns:a16="http://schemas.microsoft.com/office/drawing/2014/main" id="{C1F0E45E-CDFF-E0D6-A788-23A080E44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63" y="4262102"/>
            <a:ext cx="420745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6B7687CB-4CCA-60C0-D747-626115F4A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122" y="4262102"/>
            <a:ext cx="380099" cy="5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4090B886-0AE5-FB26-E152-1A9E18560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443" y="4262101"/>
            <a:ext cx="398279" cy="56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134249AA-6E90-B531-19FD-4A63931E4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379" y="1723237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Megafon">
            <a:extLst>
              <a:ext uri="{FF2B5EF4-FFF2-40B4-BE49-F238E27FC236}">
                <a16:creationId xmlns:a16="http://schemas.microsoft.com/office/drawing/2014/main" id="{A518049C-8723-CFD6-26BD-FC1299042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93" y="5684473"/>
            <a:ext cx="403230" cy="40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F8F814E-DA65-B115-3320-853A1002667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8521" y="2539763"/>
            <a:ext cx="531869" cy="46762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BE400FE-1F21-F3BE-4723-B4267AC359A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3972" y="2539763"/>
            <a:ext cx="531869" cy="46885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B301BE3-40A8-D58B-D8EA-0E0391A609F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64539" y="2539763"/>
            <a:ext cx="540949" cy="46762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F5D96EE-FAE7-0A18-8560-B71AACFA284B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423"/>
          <a:stretch/>
        </p:blipFill>
        <p:spPr>
          <a:xfrm>
            <a:off x="2200089" y="2539763"/>
            <a:ext cx="531869" cy="51114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5BAF9EF-F558-A19E-32EC-B43485659C5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82340" y="2539763"/>
            <a:ext cx="531869" cy="46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42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35">
            <a:extLst>
              <a:ext uri="{FF2B5EF4-FFF2-40B4-BE49-F238E27FC236}">
                <a16:creationId xmlns:a16="http://schemas.microsoft.com/office/drawing/2014/main" id="{6AED99C2-FFC0-3EB3-12A2-A85DF355F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980" y="37943"/>
            <a:ext cx="9841319" cy="736964"/>
          </a:xfrm>
        </p:spPr>
        <p:txBody>
          <a:bodyPr>
            <a:noAutofit/>
          </a:bodyPr>
          <a:lstStyle/>
          <a:p>
            <a:pPr lvl="0"/>
            <a:r>
              <a:rPr lang="pl-PL" b="1" dirty="0">
                <a:latin typeface="Arial Nova Cond" panose="020B0506020202020204" pitchFamily="34" charset="0"/>
              </a:rPr>
              <a:t>Pracownicy nadzoru budowy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34AB56E-8B72-7047-4A8F-3307A063CB1B}"/>
              </a:ext>
            </a:extLst>
          </p:cNvPr>
          <p:cNvSpPr txBox="1"/>
          <p:nvPr/>
        </p:nvSpPr>
        <p:spPr>
          <a:xfrm>
            <a:off x="266700" y="1296000"/>
            <a:ext cx="81624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Pracownicy nadzoru budowy mają ukończone szkolenie okresowe BHP dla osób kierujących pracownikami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Poświęcają ponad 50 % czasu pracy na przebywanie bezpośrednio na budowie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Stanowią co najmniej 1/10 liczby pracowników produkcyjnych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Cond" panose="020B050602020202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9BCD94B2-3ACB-A8A4-4D5B-6482837602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788"/>
          <a:stretch/>
        </p:blipFill>
        <p:spPr>
          <a:xfrm>
            <a:off x="1743709" y="3078550"/>
            <a:ext cx="4336627" cy="3018991"/>
          </a:xfrm>
          <a:prstGeom prst="rect">
            <a:avLst/>
          </a:prstGeom>
        </p:spPr>
      </p:pic>
      <p:pic>
        <p:nvPicPr>
          <p:cNvPr id="11" name="Obraz 10" descr="Obraz zawierający podłoże&#10;&#10;Opis wygenerowany automatycznie">
            <a:extLst>
              <a:ext uri="{FF2B5EF4-FFF2-40B4-BE49-F238E27FC236}">
                <a16:creationId xmlns:a16="http://schemas.microsoft.com/office/drawing/2014/main" id="{AE17340A-C79B-9428-0E95-B6CA48750E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74"/>
          <a:stretch/>
        </p:blipFill>
        <p:spPr>
          <a:xfrm rot="5400000">
            <a:off x="7866647" y="2258260"/>
            <a:ext cx="4853868" cy="326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777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RU8yzF_2qngvexv7g_3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0chWBJHTKKG6UJbTSYye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Xzl9hXOxXJE8GfqoCZ8k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Wv.mFPBTlOPGtECrhYvu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Xzl9hXOxXJE8GfqoCZ8k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heme/theme1.xml><?xml version="1.0" encoding="utf-8"?>
<a:theme xmlns:a="http://schemas.openxmlformats.org/drawingml/2006/main" name="3_Motyw pakietu Office">
  <a:themeElements>
    <a:clrScheme name="Ech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Motyw pakietu Office">
  <a:themeElements>
    <a:clrScheme name="Ech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Firm Format - template_Blue">
  <a:themeElements>
    <a:clrScheme name="Custom 2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F0F0F8"/>
      </a:accent1>
      <a:accent2>
        <a:srgbClr val="28B3DD"/>
      </a:accent2>
      <a:accent3>
        <a:srgbClr val="CFD7E6"/>
      </a:accent3>
      <a:accent4>
        <a:srgbClr val="0C57A2"/>
      </a:accent4>
      <a:accent5>
        <a:srgbClr val="F27F00"/>
      </a:accent5>
      <a:accent6>
        <a:srgbClr val="808080"/>
      </a:accent6>
      <a:hlink>
        <a:srgbClr val="006983"/>
      </a:hlink>
      <a:folHlink>
        <a:srgbClr val="33333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normal" id="{D3E13674-A1AE-4CD7-A766-C89FB4327D25}" vid="{EFCF8206-EE22-4ED1-8604-A72CD5CE5B04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542d5f-b2a9-429b-b47b-8343782dcc81">
      <Terms xmlns="http://schemas.microsoft.com/office/infopath/2007/PartnerControls"/>
    </lcf76f155ced4ddcb4097134ff3c332f>
    <TaxCatchAll xmlns="275e66ad-cb0c-462a-b893-e50e4346a57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AFCF6A7FF11B740A7917674ED2C216C" ma:contentTypeVersion="16" ma:contentTypeDescription="Utwórz nowy dokument." ma:contentTypeScope="" ma:versionID="6724122d06b42f92e740457a7a3f8436">
  <xsd:schema xmlns:xsd="http://www.w3.org/2001/XMLSchema" xmlns:xs="http://www.w3.org/2001/XMLSchema" xmlns:p="http://schemas.microsoft.com/office/2006/metadata/properties" xmlns:ns2="275e66ad-cb0c-462a-b893-e50e4346a574" xmlns:ns3="da542d5f-b2a9-429b-b47b-8343782dcc81" targetNamespace="http://schemas.microsoft.com/office/2006/metadata/properties" ma:root="true" ma:fieldsID="8930d38b22d5a731ffda0271adec46da" ns2:_="" ns3:_="">
    <xsd:import namespace="275e66ad-cb0c-462a-b893-e50e4346a574"/>
    <xsd:import namespace="da542d5f-b2a9-429b-b47b-8343782dcc8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5e66ad-cb0c-462a-b893-e50e4346a57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9cb7e916-a9eb-45cc-9000-596a7948dcba}" ma:internalName="TaxCatchAll" ma:showField="CatchAllData" ma:web="275e66ad-cb0c-462a-b893-e50e4346a5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542d5f-b2a9-429b-b47b-8343782dcc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Tagi obrazów" ma:readOnly="false" ma:fieldId="{5cf76f15-5ced-4ddc-b409-7134ff3c332f}" ma:taxonomyMulti="true" ma:sspId="659e6cfe-8a72-4a82-9449-87dbf8acb4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FCED9F-004B-413A-AA08-05611E9AE70D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infopath/2007/PartnerControls"/>
    <ds:schemaRef ds:uri="b6162a97-e6f8-46c5-a6c3-6a21a2bededd"/>
    <ds:schemaRef ds:uri="94213c9b-b6f5-4209-a818-961e9a225997"/>
    <ds:schemaRef ds:uri="da542d5f-b2a9-429b-b47b-8343782dcc81"/>
    <ds:schemaRef ds:uri="275e66ad-cb0c-462a-b893-e50e4346a574"/>
  </ds:schemaRefs>
</ds:datastoreItem>
</file>

<file path=customXml/itemProps2.xml><?xml version="1.0" encoding="utf-8"?>
<ds:datastoreItem xmlns:ds="http://schemas.openxmlformats.org/officeDocument/2006/customXml" ds:itemID="{FE2B3341-6F0A-4D15-9EA2-C9E9B1B77F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5e66ad-cb0c-462a-b893-e50e4346a574"/>
    <ds:schemaRef ds:uri="da542d5f-b2a9-429b-b47b-8343782dcc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FACB404-B471-48B1-A398-1FC56F7DF0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7448</TotalTime>
  <Words>3342</Words>
  <Application>Microsoft Office PowerPoint</Application>
  <PresentationFormat>Widescreen</PresentationFormat>
  <Paragraphs>440</Paragraphs>
  <Slides>70</Slides>
  <Notes>12</Notes>
  <HiddenSlides>2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70</vt:i4>
      </vt:variant>
    </vt:vector>
  </HeadingPairs>
  <TitlesOfParts>
    <vt:vector size="73" baseType="lpstr">
      <vt:lpstr>3_Motyw pakietu Office</vt:lpstr>
      <vt:lpstr>2_Motyw pakietu Office</vt:lpstr>
      <vt:lpstr>6_Firm Format - template_Blue</vt:lpstr>
      <vt:lpstr>PowerPoint Presentation</vt:lpstr>
      <vt:lpstr>PowerPoint Presentation</vt:lpstr>
      <vt:lpstr>Informacje o projekcie  wpisz nazwę Twojego projektu About the project</vt:lpstr>
      <vt:lpstr>Nasze wartości | Our values</vt:lpstr>
      <vt:lpstr>Zespół projektowy Project team</vt:lpstr>
      <vt:lpstr>Ewakuacja Evacuation</vt:lpstr>
      <vt:lpstr>Plan zagospodarowania budowy Site layout</vt:lpstr>
      <vt:lpstr>Slajd ukryty – piktogramy/znaki do użycia w Planie Zagospodarowania (do slajdu 7.)</vt:lpstr>
      <vt:lpstr>Pracownicy nadzoru budowy</vt:lpstr>
      <vt:lpstr>PowerPoint Presentation</vt:lpstr>
      <vt:lpstr>Postępowanie z odpadami</vt:lpstr>
      <vt:lpstr>ZWRACAJ UWAGĘ NA OZNAKOWANIE NA KONTENERACH NA ODPADY</vt:lpstr>
      <vt:lpstr>PowerPoint Presentation</vt:lpstr>
      <vt:lpstr>PowerPoint Presentation</vt:lpstr>
      <vt:lpstr>PowerPoint Presentation</vt:lpstr>
      <vt:lpstr>PowerPoint Presentation</vt:lpstr>
      <vt:lpstr>ZROZUMIENIE HIERARCHII DOBORU ŚRODKÓW OCHRONY  (WŁAŚCIWA OCENA RYZYKA I PLANOWANIE)  1 (pierwszy wybór)  5 (ostateczność)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Przykłady z rzeczywistości Oparzenie betonem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Steve Iddon</dc:creator>
  <cp:lastModifiedBy>Łukasz Bartnicki</cp:lastModifiedBy>
  <cp:revision>132</cp:revision>
  <cp:lastPrinted>2023-11-27T09:47:17Z</cp:lastPrinted>
  <dcterms:created xsi:type="dcterms:W3CDTF">2017-06-07T11:54:22Z</dcterms:created>
  <dcterms:modified xsi:type="dcterms:W3CDTF">2025-06-16T07:58:00Z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0x010100CAFCF6A7FF11B740A7917674ED2C216C</vt:lpwstr>
  </property>
  <property fmtid="{D5CDD505-2E9C-101B-9397-08002B2CF9AE}" pid="3" name="_dlc_DocIdItemGuid">
    <vt:lpwstr>fc97e099-7d2f-47b1-a40e-79cb889fda1f</vt:lpwstr>
  </property>
  <property fmtid="{D5CDD505-2E9C-101B-9397-08002B2CF9AE}" pid="4" name="MediaServiceImageTags">
    <vt:lpwstr/>
  </property>
</Properties>
</file>